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57" r:id="rId4"/>
    <p:sldId id="266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12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54EE-DF1E-4092-AB4B-6CC479C4EB9B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7160-F3FE-439C-9548-9BEABA70D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9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D7160-F3FE-439C-9548-9BEABA70DD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5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25A-BEAA-4A50-8615-1BEBA3BFCB05}" type="datetimeFigureOut">
              <a:rPr lang="ru-RU"/>
              <a:pPr>
                <a:defRPr/>
              </a:pPr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696B-A99E-4041-B5A5-C202AF9BC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1721-6B6C-4B77-87C6-A3937DBC2347}" type="datetimeFigureOut">
              <a:rPr lang="ru-RU"/>
              <a:pPr>
                <a:defRPr/>
              </a:pPr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C7AA-2E98-44E2-9536-9C38CCBD2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58C-2305-45E1-8347-2C2FEA1AE9AB}" type="datetimeFigureOut">
              <a:rPr lang="ru-RU"/>
              <a:pPr>
                <a:defRPr/>
              </a:pPr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F14A-5523-42EC-B8FE-6FA413AA0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0061-3629-47E8-BFAC-E0EA8936BBA8}" type="datetimeFigureOut">
              <a:rPr lang="ru-RU"/>
              <a:pPr>
                <a:defRPr/>
              </a:pPr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A35-AAF6-45C5-9DCC-3FE406721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568B-3CA1-47C2-B4AA-C47DF9CA13D5}" type="datetimeFigureOut">
              <a:rPr lang="ru-RU"/>
              <a:pPr>
                <a:defRPr/>
              </a:pPr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9F3A-3BD5-42FB-B433-CCD6979DA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39D1-A516-4DAA-8128-2B833DF2ECDB}" type="datetimeFigureOut">
              <a:rPr lang="ru-RU"/>
              <a:pPr>
                <a:defRPr/>
              </a:pPr>
              <a:t>29.10.2025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026D-5399-4AC2-B7F6-4AA56673E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4FAF-1B71-433A-ABEE-CF6FC0599878}" type="datetimeFigureOut">
              <a:rPr lang="ru-RU"/>
              <a:pPr>
                <a:defRPr/>
              </a:pPr>
              <a:t>29.10.2025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1275-37C4-4EE8-9877-3243D91DA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23CC-C3D7-4FB3-9ACE-9D9306893A15}" type="datetimeFigureOut">
              <a:rPr lang="ru-RU"/>
              <a:pPr>
                <a:defRPr/>
              </a:pPr>
              <a:t>29.10.2025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25F4-7EAF-4AAA-993F-B74CBAAA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24EB-071D-4178-988D-B132EC302C63}" type="datetimeFigureOut">
              <a:rPr lang="ru-RU"/>
              <a:pPr>
                <a:defRPr/>
              </a:pPr>
              <a:t>29.10.2025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5DA9-6DE2-4AD4-AF6C-E8372EC1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2FDD-5EC1-4586-B2BF-ABFD63E9BB23}" type="datetimeFigureOut">
              <a:rPr lang="ru-RU"/>
              <a:pPr>
                <a:defRPr/>
              </a:pPr>
              <a:t>29.10.2025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9606-81AA-432E-9332-6D960D020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2F27-73A6-41BB-943D-80E1B43DAD89}" type="datetimeFigureOut">
              <a:rPr lang="ru-RU"/>
              <a:pPr>
                <a:defRPr/>
              </a:pPr>
              <a:t>29.10.2025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61F3-8488-4976-8713-FC20C7156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07DCC-903A-4B49-9678-D637148FFC5A}" type="datetimeFigureOut">
              <a:rPr lang="ru-RU"/>
              <a:pPr>
                <a:defRPr/>
              </a:pPr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A92EB-CEEA-4561-9371-B7600222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3500000" scaled="1"/>
              <a:tileRect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5968_11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4581525"/>
            <a:ext cx="14414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995_12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4581525"/>
            <a:ext cx="1682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78488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СЕНО-СОЛОМА.</a:t>
            </a:r>
          </a:p>
          <a:p>
            <a:pPr algn="ctr">
              <a:defRPr/>
            </a:pPr>
            <a:r>
              <a:rPr lang="ru-RU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ИЛИ КАК НАУЧИТЬ РЕБЕНКА РАЗЛИЧАТЬ ПРАВО И ЛЕВО.</a:t>
            </a:r>
            <a:endParaRPr lang="ru-RU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068960"/>
            <a:ext cx="3234833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652120" y="5589240"/>
            <a:ext cx="1931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+mn-lt"/>
              </a:rPr>
              <a:t>Л.Н. </a:t>
            </a:r>
            <a:r>
              <a:rPr lang="ru-RU" sz="1600" dirty="0" err="1" smtClean="0">
                <a:latin typeface="+mn-lt"/>
              </a:rPr>
              <a:t>Курашова</a:t>
            </a:r>
            <a:endParaRPr lang="ru-RU" sz="1600" dirty="0" smtClean="0">
              <a:latin typeface="+mn-lt"/>
            </a:endParaRPr>
          </a:p>
          <a:p>
            <a:r>
              <a:rPr lang="ru-RU" sz="1600" dirty="0">
                <a:latin typeface="+mn-lt"/>
              </a:rPr>
              <a:t>у</a:t>
            </a:r>
            <a:r>
              <a:rPr lang="ru-RU" sz="1600" dirty="0" smtClean="0">
                <a:latin typeface="+mn-lt"/>
              </a:rPr>
              <a:t>читель-дефектолог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08720"/>
            <a:ext cx="5910382" cy="4443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474345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+mn-lt"/>
              </a:rPr>
              <a:t>Все мы помним историю о том, как Пётр I учил солдат маршировать. И в наше время некоторые взрослые люди сталкиваются с проблемой определения сторон и чаще всего потому, что в детстве этому не уделялось должного внимания. За </a:t>
            </a:r>
            <a:r>
              <a:rPr lang="ru-RU" sz="2000" b="1" dirty="0">
                <a:solidFill>
                  <a:srgbClr val="000000"/>
                </a:solidFill>
                <a:latin typeface="+mn-lt"/>
              </a:rPr>
              <a:t>ориентацию в пространстве отвечают сразу несколько органов чувств, выполняющие разные функции – зрения, осязания и слуха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. От их взаимодействия и согласованности зависит формирование пространственного мышления. Различение сторон формируется постепенно в процессе развития малыша </a:t>
            </a:r>
            <a:r>
              <a:rPr lang="ru-RU" sz="2000" b="1" dirty="0">
                <a:solidFill>
                  <a:srgbClr val="000000"/>
                </a:solidFill>
                <a:latin typeface="+mn-lt"/>
              </a:rPr>
              <a:t>от 2х до 6 </a:t>
            </a:r>
            <a:r>
              <a:rPr lang="ru-RU" sz="2000" b="1" dirty="0" smtClean="0">
                <a:solidFill>
                  <a:srgbClr val="000000"/>
                </a:solidFill>
                <a:latin typeface="+mn-lt"/>
              </a:rPr>
              <a:t>лет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.</a:t>
            </a:r>
            <a:endParaRPr lang="ru-RU" sz="20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717032"/>
            <a:ext cx="339756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FF0000"/>
                </a:solidFill>
                <a:latin typeface="+mn-lt"/>
              </a:rPr>
              <a:t>1 шаг.   </a:t>
            </a:r>
            <a:r>
              <a:rPr lang="ru-RU" dirty="0">
                <a:latin typeface="+mn-lt"/>
              </a:rPr>
              <a:t>От простого к сложному. С двух лет родители могут начинать объяснять малышу как различить правую и левую стороны. Делать это лучше в игровой форме на примере собственного тела ребёнка. Именно руки являются наиболее подвижной, наиболее изученной и хорошо обозримой частью тела малыша. Хорошо и естественно начать различение правого и левого именно с них. Многие педагоги и психологи рекомендуют обвести кисти малыша, подписать их как «правая и левая» и повесить лист с изображением пятерни на видном месте, чтобы ребёнок </a:t>
            </a:r>
            <a:r>
              <a:rPr lang="ru-RU" dirty="0" smtClean="0">
                <a:latin typeface="+mn-lt"/>
              </a:rPr>
              <a:t>смог, </a:t>
            </a:r>
            <a:r>
              <a:rPr lang="ru-RU" dirty="0">
                <a:latin typeface="+mn-lt"/>
              </a:rPr>
              <a:t>проходя мимо прикладывать руки к листу, тем самым идентифицируя их. Ассоциативный приём Петра I «сено-солома» и сейчас широко используется в практике в виде надетых на руку </a:t>
            </a:r>
            <a:r>
              <a:rPr lang="ru-RU" dirty="0" err="1">
                <a:latin typeface="+mn-lt"/>
              </a:rPr>
              <a:t>резиночек</a:t>
            </a:r>
            <a:r>
              <a:rPr lang="ru-RU" dirty="0">
                <a:latin typeface="+mn-lt"/>
              </a:rPr>
              <a:t>, ленточек, буквенных изображений П и Л. Такой якорный предмет – ориентир – маркер помогает выделить и запомнить ребёнку ведущую руку (ведущая рука обычно проявляется к трём годам).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365104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548680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FF0000"/>
                </a:solidFill>
                <a:latin typeface="+mn-lt"/>
              </a:rPr>
              <a:t>2 шаг.    </a:t>
            </a:r>
            <a:r>
              <a:rPr lang="ru-RU" sz="2000" dirty="0">
                <a:latin typeface="+mn-lt"/>
              </a:rPr>
              <a:t>Разобравшись с руками, мы можем научить малыша определять другие парные части тела, правую и левую: ноги, глаза, уши, локти, колени. Мы объясняем малышу, что все части тела находящиеся ближе к правой руке, называются правыми (левые по аналогии). Новые понятия стоит закреплять ежедневно в пояснениях и </a:t>
            </a:r>
            <a:r>
              <a:rPr lang="ru-RU" sz="2000" dirty="0" err="1">
                <a:latin typeface="+mn-lt"/>
              </a:rPr>
              <a:t>проговорах</a:t>
            </a:r>
            <a:r>
              <a:rPr lang="ru-RU" sz="2000" dirty="0">
                <a:latin typeface="+mn-lt"/>
              </a:rPr>
              <a:t> во время одевания - раздевания. Хорошо просить дотронуться левой рукой до левого уха, правой рукой до левого глаза и т.д.</a:t>
            </a:r>
          </a:p>
          <a:p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140968"/>
            <a:ext cx="2346141" cy="3099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6462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+mn-lt"/>
              </a:rPr>
              <a:t>Также хорошо связывать зрительную, моторную и аудиальную функции маршируя с ребёнком под самую простую </a:t>
            </a:r>
            <a:r>
              <a:rPr lang="ru-RU" sz="2000" dirty="0" err="1">
                <a:latin typeface="+mn-lt"/>
              </a:rPr>
              <a:t>речёвку</a:t>
            </a:r>
            <a:r>
              <a:rPr lang="ru-RU" sz="2000" dirty="0">
                <a:latin typeface="+mn-lt"/>
              </a:rPr>
              <a:t>: правой - левой, правой - левой. Таким образом, непостижимые для малыша абстрактные понятия «право и лево» приобретут конкретный, предметный характер.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112349"/>
            <a:ext cx="4269990" cy="354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srgbClr val="FF0000"/>
                </a:solidFill>
              </a:rPr>
              <a:t>3 шаг.    </a:t>
            </a:r>
            <a:r>
              <a:rPr lang="ru-RU" sz="2000" dirty="0">
                <a:latin typeface="+mn-lt"/>
              </a:rPr>
              <a:t>Научившись чётко различать левые и правые части своего тела (обычно это происходит к трём годам) можно переходить к различению предметов: ботинок, варежек, перчаток. А также к определению сторон света через пространственное расположение предметов. Мы объясняем, что то, что находится от него по правую руку – справа, что находится по левую руку – слева. Мы просим принести предмет, расположенный от него слева или справа.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212976"/>
            <a:ext cx="384500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4 шаг.   </a:t>
            </a:r>
            <a:r>
              <a:rPr lang="ru-RU" sz="2000" dirty="0">
                <a:latin typeface="+mn-lt"/>
              </a:rPr>
              <a:t>К четырём - пяти годам малышу можно предлагать более сложные задания как движения в нужном направлении «налево» и «направо». Это могут быть шаги, прыжки и танцевальные движения в выбранном направлении, повороты на велосипеде в нужную сторону, игра в жмурки, игра в мяч ... Ориентация в пространстве поможет ребёнку в будущем при занятиях танцами и спортом. Хорошо подключать и мелкую моторику кистей рук.</a:t>
            </a:r>
          </a:p>
          <a:p>
            <a:pPr algn="just"/>
            <a:endParaRPr lang="ru-RU" sz="2000" dirty="0">
              <a:latin typeface="+mn-lt"/>
            </a:endParaRPr>
          </a:p>
          <a:p>
            <a:pPr algn="just"/>
            <a:r>
              <a:rPr lang="ru-RU" sz="2000" dirty="0">
                <a:latin typeface="+mn-lt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852936"/>
            <a:ext cx="362708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48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FF0000"/>
                </a:solidFill>
              </a:rPr>
              <a:t>5 шаг.    </a:t>
            </a:r>
            <a:r>
              <a:rPr lang="ru-RU" sz="2000" dirty="0">
                <a:latin typeface="+mn-lt"/>
              </a:rPr>
              <a:t>Итак, ваш ребёнок отлично знает, где у него право и лево, но будет путаться, где лево и право другого человека. Пришло время познакомить его с зеркальным отражением. Сядьте спиной к ребёнку и спросите, где у вас правая рука. Обозначьте свою правую руку и правую руку ребёнка одинаковым маркером (ленточка, резинка, браслет). Сядьте напротив малыша и обратите внимание, что ваши ленточки стали с разных сторон. Снова сядьте спиной к ребёнку. Ленточки совпали. Сядьте рядом у зеркала, поиграйте с этим, помогая малышу разобраться с зеркальным отражением.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430747"/>
            <a:ext cx="294153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6</Template>
  <TotalTime>116</TotalTime>
  <Words>603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2025-10-29T05:58:21Z</dcterms:created>
  <dcterms:modified xsi:type="dcterms:W3CDTF">2025-10-29T07:55:19Z</dcterms:modified>
</cp:coreProperties>
</file>