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8" r:id="rId2"/>
    <p:sldId id="259" r:id="rId3"/>
    <p:sldId id="257" r:id="rId4"/>
    <p:sldId id="266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1" d="100"/>
          <a:sy n="91" d="100"/>
        </p:scale>
        <p:origin x="1210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1D54EE-DF1E-4092-AB4B-6CC479C4EB9B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BD7160-F3FE-439C-9548-9BEABA70DD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1912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BD7160-F3FE-439C-9548-9BEABA70DDD8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09511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CE725A-BEAA-4A50-8615-1BEBA3BFCB05}" type="datetimeFigureOut">
              <a:rPr lang="ru-RU"/>
              <a:pPr>
                <a:defRPr/>
              </a:pPr>
              <a:t>29.10.2025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C0696B-A99E-4041-B5A5-C202AF9BC5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AF1721-6B6C-4B77-87C6-A3937DBC2347}" type="datetimeFigureOut">
              <a:rPr lang="ru-RU"/>
              <a:pPr>
                <a:defRPr/>
              </a:pPr>
              <a:t>29.10.2025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80C7AA-2E98-44E2-9536-9C38CCBD29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B358C-2305-45E1-8347-2C2FEA1AE9AB}" type="datetimeFigureOut">
              <a:rPr lang="ru-RU"/>
              <a:pPr>
                <a:defRPr/>
              </a:pPr>
              <a:t>29.10.2025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1F14A-5523-42EC-B8FE-6FA413AA02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B90061-3629-47E8-BFAC-E0EA8936BBA8}" type="datetimeFigureOut">
              <a:rPr lang="ru-RU"/>
              <a:pPr>
                <a:defRPr/>
              </a:pPr>
              <a:t>29.10.2025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350A35-AAF6-45C5-9DCC-3FE406721A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CA568B-3CA1-47C2-B4AA-C47DF9CA13D5}" type="datetimeFigureOut">
              <a:rPr lang="ru-RU"/>
              <a:pPr>
                <a:defRPr/>
              </a:pPr>
              <a:t>29.10.2025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8D9F3A-3BD5-42FB-B433-CCD6979DA4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A439D1-A516-4DAA-8128-2B833DF2ECDB}" type="datetimeFigureOut">
              <a:rPr lang="ru-RU"/>
              <a:pPr>
                <a:defRPr/>
              </a:pPr>
              <a:t>29.10.2025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CB026D-5399-4AC2-B7F6-4AA56673EF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E44FAF-1B71-433A-ABEE-CF6FC0599878}" type="datetimeFigureOut">
              <a:rPr lang="ru-RU"/>
              <a:pPr>
                <a:defRPr/>
              </a:pPr>
              <a:t>29.10.2025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011275-37C4-4EE8-9877-3243D91DA2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E023CC-C3D7-4FB3-9ACE-9D9306893A15}" type="datetimeFigureOut">
              <a:rPr lang="ru-RU"/>
              <a:pPr>
                <a:defRPr/>
              </a:pPr>
              <a:t>29.10.2025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E725F4-7EAF-4AAA-993F-B74CBAAA7C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8024EB-071D-4178-988D-B132EC302C63}" type="datetimeFigureOut">
              <a:rPr lang="ru-RU"/>
              <a:pPr>
                <a:defRPr/>
              </a:pPr>
              <a:t>29.10.2025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325DA9-6DE2-4AD4-AF6C-E8372EC162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CA2FDD-5EC1-4586-B2BF-ABFD63E9BB23}" type="datetimeFigureOut">
              <a:rPr lang="ru-RU"/>
              <a:pPr>
                <a:defRPr/>
              </a:pPr>
              <a:t>29.10.2025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CA9606-81AA-432E-9332-6D960D0209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B62F27-73A6-41BB-943D-80E1B43DAD89}" type="datetimeFigureOut">
              <a:rPr lang="ru-RU"/>
              <a:pPr>
                <a:defRPr/>
              </a:pPr>
              <a:t>29.10.2025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D361F3-8488-4976-8713-FC20C71568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EA07DCC-903A-4B49-9678-D637148FFC5A}" type="datetimeFigureOut">
              <a:rPr lang="ru-RU"/>
              <a:pPr>
                <a:defRPr/>
              </a:pPr>
              <a:t>29.10.2025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5BA92EB-CEEA-4561-9371-B7600222AE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313" name="Rectangle 1"/>
          <p:cNvSpPr>
            <a:spLocks noChangeArrowheads="1"/>
          </p:cNvSpPr>
          <p:nvPr userDrawn="1"/>
        </p:nvSpPr>
        <p:spPr bwMode="auto">
          <a:xfrm>
            <a:off x="0" y="6642100"/>
            <a:ext cx="12461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sz="8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FokinaLida.75@mail.ru</a:t>
            </a:r>
            <a:endParaRPr lang="en-US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Капля 7"/>
          <p:cNvSpPr/>
          <p:nvPr userDrawn="1"/>
        </p:nvSpPr>
        <p:spPr>
          <a:xfrm rot="16200000">
            <a:off x="1165312" y="-1057808"/>
            <a:ext cx="6597352" cy="8712968"/>
          </a:xfrm>
          <a:prstGeom prst="teardrop">
            <a:avLst/>
          </a:prstGeom>
          <a:solidFill>
            <a:schemeClr val="accent5">
              <a:lumMod val="20000"/>
              <a:lumOff val="80000"/>
            </a:schemeClr>
          </a:solidFill>
          <a:ln w="215900" cmpd="thickThin"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13500000" scaled="1"/>
              <a:tileRect/>
            </a:gradFill>
            <a:prstDash val="solid"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035" name="Рисунок 8" descr="69415968_11.png"/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596188" y="4581525"/>
            <a:ext cx="1441450" cy="212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6" name="Рисунок 9" descr="69415995_12.png"/>
          <p:cNvPicPr>
            <a:picLocks noChangeAspect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07950" y="4581525"/>
            <a:ext cx="1682750" cy="213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7" name="Picture 5"/>
          <p:cNvPicPr>
            <a:picLocks noChangeAspect="1" noChangeArrowheads="1"/>
          </p:cNvPicPr>
          <p:nvPr userDrawn="1"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02513" y="0"/>
            <a:ext cx="1741487" cy="148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332656"/>
            <a:ext cx="7848872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400" b="1" dirty="0" smtClean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latin typeface="Monotype Corsiva" pitchFamily="66" charset="0"/>
              </a:rPr>
              <a:t>СЕНО-СОЛОМА.</a:t>
            </a:r>
          </a:p>
          <a:p>
            <a:pPr algn="ctr">
              <a:defRPr/>
            </a:pPr>
            <a:r>
              <a:rPr lang="ru-RU" sz="4400" b="1" dirty="0" smtClean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latin typeface="Monotype Corsiva" pitchFamily="66" charset="0"/>
              </a:rPr>
              <a:t>ИЛИ КАК НАУЧИТЬ РЕБЕНКА РАЗЛИЧАТЬ ПРАВО И ЛЕВО.</a:t>
            </a:r>
            <a:endParaRPr lang="ru-RU" sz="4400" b="1" dirty="0">
              <a:ln w="10541" cmpd="sng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9792" y="3068960"/>
            <a:ext cx="3234833" cy="216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5652120" y="5589240"/>
            <a:ext cx="19315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+mn-lt"/>
              </a:rPr>
              <a:t>Л.Н. </a:t>
            </a:r>
            <a:r>
              <a:rPr lang="ru-RU" sz="1600" dirty="0" err="1" smtClean="0">
                <a:latin typeface="+mn-lt"/>
              </a:rPr>
              <a:t>Курашова</a:t>
            </a:r>
            <a:endParaRPr lang="ru-RU" sz="1600" dirty="0" smtClean="0">
              <a:latin typeface="+mn-lt"/>
            </a:endParaRPr>
          </a:p>
          <a:p>
            <a:r>
              <a:rPr lang="ru-RU" sz="1600" dirty="0">
                <a:latin typeface="+mn-lt"/>
              </a:rPr>
              <a:t>у</a:t>
            </a:r>
            <a:r>
              <a:rPr lang="ru-RU" sz="1600" dirty="0" smtClean="0">
                <a:latin typeface="+mn-lt"/>
              </a:rPr>
              <a:t>читель-дефектолог</a:t>
            </a:r>
            <a:endParaRPr lang="ru-RU" sz="16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908720"/>
            <a:ext cx="5910382" cy="44439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23528" y="474345"/>
            <a:ext cx="712879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rgbClr val="000000"/>
                </a:solidFill>
                <a:latin typeface="+mn-lt"/>
              </a:rPr>
              <a:t>Все мы помним историю о том, как Пётр I учил солдат маршировать. И в наше время некоторые взрослые люди сталкиваются с проблемой определения сторон и чаще всего потому, что в детстве этому не уделялось должного внимания. За </a:t>
            </a:r>
            <a:r>
              <a:rPr lang="ru-RU" sz="2000" b="1" dirty="0">
                <a:solidFill>
                  <a:srgbClr val="000000"/>
                </a:solidFill>
                <a:latin typeface="+mn-lt"/>
              </a:rPr>
              <a:t>ориентацию в пространстве отвечают сразу несколько органов чувств, выполняющие разные функции – зрения, осязания и слуха</a:t>
            </a:r>
            <a:r>
              <a:rPr lang="ru-RU" sz="2000" dirty="0">
                <a:solidFill>
                  <a:srgbClr val="000000"/>
                </a:solidFill>
                <a:latin typeface="+mn-lt"/>
              </a:rPr>
              <a:t>. От их взаимодействия и согласованности зависит формирование пространственного мышления. Различение сторон формируется постепенно в процессе развития малыша </a:t>
            </a:r>
            <a:r>
              <a:rPr lang="ru-RU" sz="2000" b="1" dirty="0">
                <a:solidFill>
                  <a:srgbClr val="000000"/>
                </a:solidFill>
                <a:latin typeface="+mn-lt"/>
              </a:rPr>
              <a:t>от 2х до 6 </a:t>
            </a:r>
            <a:r>
              <a:rPr lang="ru-RU" sz="2000" b="1" dirty="0" smtClean="0">
                <a:solidFill>
                  <a:srgbClr val="000000"/>
                </a:solidFill>
                <a:latin typeface="+mn-lt"/>
              </a:rPr>
              <a:t>лет</a:t>
            </a:r>
            <a:r>
              <a:rPr lang="ru-RU" sz="2000" dirty="0">
                <a:solidFill>
                  <a:srgbClr val="000000"/>
                </a:solidFill>
                <a:latin typeface="+mn-lt"/>
              </a:rPr>
              <a:t>.</a:t>
            </a:r>
            <a:endParaRPr lang="ru-RU" sz="2000" dirty="0">
              <a:latin typeface="+mn-lt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5776" y="3717032"/>
            <a:ext cx="3397560" cy="216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712879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u="sng" dirty="0">
                <a:solidFill>
                  <a:srgbClr val="FF0000"/>
                </a:solidFill>
                <a:latin typeface="+mn-lt"/>
              </a:rPr>
              <a:t>1 шаг.   </a:t>
            </a:r>
            <a:r>
              <a:rPr lang="ru-RU" dirty="0">
                <a:latin typeface="+mn-lt"/>
              </a:rPr>
              <a:t>От простого к сложному. С двух лет родители могут начинать объяснять малышу как различить правую и левую стороны. Делать это лучше в игровой форме на примере собственного тела ребёнка. Именно руки являются наиболее подвижной, наиболее изученной и хорошо обозримой частью тела малыша. Хорошо и естественно начать различение правого и левого именно с них. Многие педагоги и психологи рекомендуют обвести кисти малыша, подписать их как «правая и левая» и повесить лист с изображением пятерни на видном месте, чтобы ребёнок </a:t>
            </a:r>
            <a:r>
              <a:rPr lang="ru-RU" dirty="0" smtClean="0">
                <a:latin typeface="+mn-lt"/>
              </a:rPr>
              <a:t>смог, </a:t>
            </a:r>
            <a:r>
              <a:rPr lang="ru-RU" dirty="0">
                <a:latin typeface="+mn-lt"/>
              </a:rPr>
              <a:t>проходя мимо прикладывать руки к листу, тем самым идентифицируя их. Ассоциативный приём Петра I «сено-солома» и сейчас широко используется в практике в виде надетых на руку </a:t>
            </a:r>
            <a:r>
              <a:rPr lang="ru-RU" dirty="0" err="1">
                <a:latin typeface="+mn-lt"/>
              </a:rPr>
              <a:t>резиночек</a:t>
            </a:r>
            <a:r>
              <a:rPr lang="ru-RU" dirty="0">
                <a:latin typeface="+mn-lt"/>
              </a:rPr>
              <a:t>, ленточек, буквенных изображений П и Л. Такой якорный предмет – ориентир – маркер помогает выделить и запомнить ребёнку ведущую руку (ведущая рука обычно проявляется к трём годам).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9832" y="4365104"/>
            <a:ext cx="288000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487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467544" y="548680"/>
            <a:ext cx="669674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u="sng" dirty="0">
                <a:solidFill>
                  <a:srgbClr val="FF0000"/>
                </a:solidFill>
                <a:latin typeface="+mn-lt"/>
              </a:rPr>
              <a:t>2 шаг.    </a:t>
            </a:r>
            <a:r>
              <a:rPr lang="ru-RU" sz="2000" dirty="0">
                <a:latin typeface="+mn-lt"/>
              </a:rPr>
              <a:t>Разобравшись с руками, мы можем научить малыша определять другие парные части тела, правую и левую: ноги, глаза, уши, локти, колени. Мы объясняем малышу, что все части тела находящиеся ближе к правой руке, называются правыми (левые по аналогии). Новые понятия стоит закреплять ежедневно в пояснениях и </a:t>
            </a:r>
            <a:r>
              <a:rPr lang="ru-RU" sz="2000" dirty="0" err="1">
                <a:latin typeface="+mn-lt"/>
              </a:rPr>
              <a:t>проговорах</a:t>
            </a:r>
            <a:r>
              <a:rPr lang="ru-RU" sz="2000" dirty="0">
                <a:latin typeface="+mn-lt"/>
              </a:rPr>
              <a:t> во время одевания - раздевания. Хорошо просить дотронуться левой рукой до левого уха, правой рукой до левого глаза и т.д.</a:t>
            </a:r>
          </a:p>
          <a:p>
            <a:endParaRPr lang="ru-RU" dirty="0">
              <a:latin typeface="+mn-lt"/>
            </a:endParaRPr>
          </a:p>
          <a:p>
            <a:r>
              <a:rPr lang="ru-RU" dirty="0">
                <a:latin typeface="+mn-lt"/>
              </a:rPr>
              <a:t>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5936" y="3140968"/>
            <a:ext cx="2346141" cy="30991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64624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+mn-lt"/>
              </a:rPr>
              <a:t>Также хорошо связывать зрительную, моторную и аудиальную функции маршируя с ребёнком под самую простую </a:t>
            </a:r>
            <a:r>
              <a:rPr lang="ru-RU" sz="2000" dirty="0" err="1">
                <a:latin typeface="+mn-lt"/>
              </a:rPr>
              <a:t>речёвку</a:t>
            </a:r>
            <a:r>
              <a:rPr lang="ru-RU" sz="2000" dirty="0">
                <a:latin typeface="+mn-lt"/>
              </a:rPr>
              <a:t>: правой - левой, правой - левой. Таким образом, непостижимые для малыша абстрактные понятия «право и лево» приобретут конкретный, предметный характер.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7824" y="2112349"/>
            <a:ext cx="4269990" cy="3548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219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476672"/>
            <a:ext cx="691276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u="sng" dirty="0">
                <a:solidFill>
                  <a:srgbClr val="FF0000"/>
                </a:solidFill>
              </a:rPr>
              <a:t>3 шаг.    </a:t>
            </a:r>
            <a:r>
              <a:rPr lang="ru-RU" sz="2000" dirty="0">
                <a:latin typeface="+mn-lt"/>
              </a:rPr>
              <a:t>Научившись чётко различать левые и правые части своего тела (обычно это происходит к трём годам) можно переходить к различению предметов: ботинок, варежек, перчаток. А также к определению сторон света через пространственное расположение предметов. Мы объясняем, что то, что находится от него по правую руку – справа, что находится по левую руку – слева. Мы просим принести предмет, расположенный от него слева или справа.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9792" y="3212976"/>
            <a:ext cx="3845007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686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76672"/>
            <a:ext cx="705678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FF0000"/>
                </a:solidFill>
              </a:rPr>
              <a:t>4 шаг.   </a:t>
            </a:r>
            <a:r>
              <a:rPr lang="ru-RU" sz="2000" dirty="0">
                <a:latin typeface="+mn-lt"/>
              </a:rPr>
              <a:t>К четырём - пяти годам малышу можно предлагать более сложные задания как движения в нужном направлении «налево» и «направо». Это могут быть шаги, прыжки и танцевальные движения в выбранном направлении, повороты на велосипеде в нужную сторону, игра в жмурки, игра в мяч ... Ориентация в пространстве поможет ребёнку в будущем при занятиях танцами и спортом. Хорошо подключать и мелкую моторику кистей рук.</a:t>
            </a:r>
          </a:p>
          <a:p>
            <a:pPr algn="just"/>
            <a:endParaRPr lang="ru-RU" sz="2000" dirty="0">
              <a:latin typeface="+mn-lt"/>
            </a:endParaRPr>
          </a:p>
          <a:p>
            <a:pPr algn="just"/>
            <a:r>
              <a:rPr lang="ru-RU" sz="2000" dirty="0">
                <a:latin typeface="+mn-lt"/>
              </a:rPr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9872" y="2852936"/>
            <a:ext cx="3627089" cy="28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64823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260648"/>
            <a:ext cx="72008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u="sng" dirty="0">
                <a:solidFill>
                  <a:srgbClr val="FF0000"/>
                </a:solidFill>
              </a:rPr>
              <a:t>5 шаг.    </a:t>
            </a:r>
            <a:r>
              <a:rPr lang="ru-RU" sz="2000" dirty="0">
                <a:latin typeface="+mn-lt"/>
              </a:rPr>
              <a:t>Итак, ваш ребёнок отлично знает, где у него право и лево, но будет путаться, где лево и право другого человека. Пришло время познакомить его с зеркальным отражением. Сядьте спиной к ребёнку и спросите, где у вас правая рука. Обозначьте свою правую руку и правую руку ребёнка одинаковым маркером (ленточка, резинка, браслет). Сядьте напротив малыша и обратите внимание, что ваши ленточки стали с разных сторон. Снова сядьте спиной к ребёнку. Ленточки совпали. Сядьте рядом у зеркала, поиграйте с этим, помогая малышу разобраться с зеркальным отражением.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7824" y="3430747"/>
            <a:ext cx="2941535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920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Фокина Л. П. Шаблон 6</Template>
  <TotalTime>116</TotalTime>
  <Words>603</Words>
  <Application>Microsoft Office PowerPoint</Application>
  <PresentationFormat>Экран (4:3)</PresentationFormat>
  <Paragraphs>16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Monotype Corsiva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5</cp:revision>
  <dcterms:created xsi:type="dcterms:W3CDTF">2025-10-29T05:58:21Z</dcterms:created>
  <dcterms:modified xsi:type="dcterms:W3CDTF">2025-10-29T07:55:19Z</dcterms:modified>
</cp:coreProperties>
</file>