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9"/>
  </p:notesMasterIdLst>
  <p:sldIdLst>
    <p:sldId id="261" r:id="rId2"/>
    <p:sldId id="262" r:id="rId3"/>
    <p:sldId id="257" r:id="rId4"/>
    <p:sldId id="258" r:id="rId5"/>
    <p:sldId id="259" r:id="rId6"/>
    <p:sldId id="263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4" autoAdjust="0"/>
    <p:restoredTop sz="94630" autoAdjust="0"/>
  </p:normalViewPr>
  <p:slideViewPr>
    <p:cSldViewPr>
      <p:cViewPr varScale="1">
        <p:scale>
          <a:sx n="100" d="100"/>
          <a:sy n="100" d="100"/>
        </p:scale>
        <p:origin x="-29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AF3C8E-BF1A-4E7E-9837-4FA48401ABB9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FBC89B-DA47-4951-8BD9-91D622AE630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Называем первый звук в слове КОТ, даем ему характеристику, каким цветом обозначаем – клик</a:t>
            </a:r>
            <a:r>
              <a:rPr lang="ru-RU" baseline="0" dirty="0" smtClean="0"/>
              <a:t> мышкой, синий квадрат встает на первое место. Также поступаем с двумя другими звуками. Зеленый квадрат остается невостребованным.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BC89B-DA47-4951-8BD9-91D622AE630B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Клик мышкой- ребенок слушает музыкальное</a:t>
            </a:r>
            <a:r>
              <a:rPr lang="ru-RU" baseline="0" dirty="0" smtClean="0"/>
              <a:t> сопровождение. Можно остановить кликом мышки.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BC89B-DA47-4951-8BD9-91D622AE630B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Слово КОТ нужно превратить в слово КРОТ. Сначала обговорить и обсудить ситуацию. Клик- отодвигается последний синий квадрат, клик- отодвигается красный квадрат, клик- добавляется синий квадрат, клик- улетает картинка кота, клик- появляется картинка крота. День за днём, за годом год </a:t>
            </a:r>
            <a:r>
              <a:rPr lang="ru-RU" baseline="0" dirty="0" smtClean="0"/>
              <a:t> х</a:t>
            </a:r>
            <a:r>
              <a:rPr lang="ru-RU" dirty="0" smtClean="0"/>
              <a:t>од подземный роет крот. </a:t>
            </a:r>
          </a:p>
          <a:p>
            <a:r>
              <a:rPr lang="ru-RU" dirty="0" smtClean="0"/>
              <a:t>Две передних быстрых лапки у крота, как две лопатки.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BC89B-DA47-4951-8BD9-91D622AE630B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ru/imgres?q=%D0%BA%D0%B0%D1%80%D1%82%D0%B8%D0%BD%D0%BA%D0%B8+%D0%BA%D0%BE%D1%88%D0%BA%D0%B0&amp;hl=ru&amp;newwindow=1&amp;sa=X&amp;biw=904&amp;bih=528&amp;tbm=isch&amp;prmd=imvns&amp;tbnid=I3ouKtpK5BkyAM:&amp;imgrefurl=http://cat.dacha-dom.ru/food.html&amp;docid=i7g_3JGXoK-EXM&amp;imgurl=http://cat.dacha-dom.ru/food.jpg&amp;w=400&amp;h=444&amp;ei=gASXTqSLF4bl4QTCwOGpBA&amp;zoom=1&amp;iact=rc&amp;dur=0&amp;sig=100755099233662484981&amp;page=26&amp;tbnh=141&amp;tbnw=105&amp;start=198&amp;ndsp=8&amp;ved=1t:429,r:3,s:198&amp;tx=59&amp;ty=65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ru/imgres?q=%D0%BA%D0%B0%D1%80%D1%82%D0%B8%D0%BD%D0%BA%D0%B8+%D0%BA%D0%BE%D1%88%D0%BA%D0%B0&amp;hl=ru&amp;newwindow=1&amp;sa=X&amp;biw=904&amp;bih=528&amp;tbm=isch&amp;prmd=imvns&amp;tbnid=I3ouKtpK5BkyAM:&amp;imgrefurl=http://cat.dacha-dom.ru/food.html&amp;docid=i7g_3JGXoK-EXM&amp;imgurl=http://cat.dacha-dom.ru/food.jpg&amp;w=400&amp;h=444&amp;ei=gASXTqSLF4bl4QTCwOGpBA&amp;zoom=1&amp;iact=rc&amp;dur=0&amp;sig=100755099233662484981&amp;page=26&amp;tbnh=141&amp;tbnw=105&amp;start=198&amp;ndsp=8&amp;ved=1t:429,r:3,s:198&amp;tx=59&amp;ty=65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ru/imgres?q=%D0%BA%D0%B0%D1%80%D1%82%D0%B8%D0%BD%D0%BA%D0%B8+%D0%BA%D0%BE%D1%88%D0%BA%D0%B0&amp;hl=ru&amp;newwindow=1&amp;sa=X&amp;biw=904&amp;bih=528&amp;tbm=isch&amp;prmd=imvns&amp;tbnid=I3ouKtpK5BkyAM:&amp;imgrefurl=http://cat.dacha-dom.ru/food.html&amp;docid=i7g_3JGXoK-EXM&amp;imgurl=http://cat.dacha-dom.ru/food.jpg&amp;w=400&amp;h=444&amp;ei=gASXTqSLF4bl4QTCwOGpBA&amp;zoom=1&amp;iact=rc&amp;dur=0&amp;sig=100755099233662484981&amp;page=26&amp;tbnh=141&amp;tbnw=105&amp;start=198&amp;ndsp=8&amp;ved=1t:429,r:3,s:198&amp;tx=59&amp;ty=65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404665"/>
            <a:ext cx="8640960" cy="2232247"/>
          </a:xfrm>
        </p:spPr>
        <p:txBody>
          <a:bodyPr>
            <a:noAutofit/>
          </a:bodyPr>
          <a:lstStyle/>
          <a:p>
            <a:r>
              <a:rPr lang="ru-RU" sz="9600" b="1" dirty="0" smtClean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КОТ и КРОТ</a:t>
            </a:r>
            <a:endParaRPr lang="ru-RU" sz="9600" b="1" dirty="0">
              <a:solidFill>
                <a:srgbClr val="FF0000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636912"/>
            <a:ext cx="8208912" cy="3456384"/>
          </a:xfrm>
        </p:spPr>
        <p:txBody>
          <a:bodyPr>
            <a:normAutofit fontScale="92500" lnSpcReduction="20000"/>
          </a:bodyPr>
          <a:lstStyle/>
          <a:p>
            <a:r>
              <a:rPr lang="ru-RU" sz="3600" b="1" dirty="0" smtClean="0">
                <a:solidFill>
                  <a:srgbClr val="0070C0"/>
                </a:solidFill>
              </a:rPr>
              <a:t>Игра на формирование навыков</a:t>
            </a:r>
          </a:p>
          <a:p>
            <a:r>
              <a:rPr lang="ru-RU" sz="3600" b="1" dirty="0" smtClean="0">
                <a:solidFill>
                  <a:srgbClr val="0070C0"/>
                </a:solidFill>
              </a:rPr>
              <a:t> звукового анализа и синтеза</a:t>
            </a:r>
          </a:p>
          <a:p>
            <a:pPr algn="r"/>
            <a:r>
              <a:rPr lang="ru-RU" sz="3600" b="1" dirty="0" smtClean="0">
                <a:solidFill>
                  <a:schemeClr val="tx1"/>
                </a:solidFill>
              </a:rPr>
              <a:t>Составитель: </a:t>
            </a:r>
          </a:p>
          <a:p>
            <a:pPr algn="r"/>
            <a:r>
              <a:rPr lang="ru-RU" sz="3600" b="1" dirty="0" smtClean="0">
                <a:solidFill>
                  <a:schemeClr val="tx1"/>
                </a:solidFill>
              </a:rPr>
              <a:t>БАЛАКИНА А.С.</a:t>
            </a:r>
          </a:p>
          <a:p>
            <a:pPr algn="r"/>
            <a:r>
              <a:rPr lang="ru-RU" sz="3600" b="1" dirty="0" smtClean="0">
                <a:solidFill>
                  <a:schemeClr val="tx1"/>
                </a:solidFill>
              </a:rPr>
              <a:t>Учитель- логопед</a:t>
            </a:r>
          </a:p>
          <a:p>
            <a:pPr algn="r"/>
            <a:r>
              <a:rPr lang="ru-RU" sz="2600" b="1" dirty="0" smtClean="0">
                <a:solidFill>
                  <a:schemeClr val="tx1"/>
                </a:solidFill>
              </a:rPr>
              <a:t>МБДОУ ПГО «Детский сад № 49 </a:t>
            </a:r>
            <a:r>
              <a:rPr lang="ru-RU" sz="2600" b="1" dirty="0" err="1" smtClean="0">
                <a:solidFill>
                  <a:schemeClr val="tx1"/>
                </a:solidFill>
              </a:rPr>
              <a:t>общеразвивающего</a:t>
            </a:r>
            <a:r>
              <a:rPr lang="ru-RU" sz="2600" b="1" dirty="0" smtClean="0">
                <a:solidFill>
                  <a:schemeClr val="tx1"/>
                </a:solidFill>
              </a:rPr>
              <a:t> вида»</a:t>
            </a:r>
          </a:p>
          <a:p>
            <a:r>
              <a:rPr lang="ru-RU" sz="2600" b="1" dirty="0">
                <a:solidFill>
                  <a:schemeClr val="tx1"/>
                </a:solidFill>
              </a:rPr>
              <a:t>г</a:t>
            </a:r>
            <a:r>
              <a:rPr lang="ru-RU" sz="2600" b="1" dirty="0" smtClean="0">
                <a:solidFill>
                  <a:schemeClr val="tx1"/>
                </a:solidFill>
              </a:rPr>
              <a:t>. Полевской</a:t>
            </a:r>
            <a:r>
              <a:rPr lang="ru-RU" sz="2600" b="1" smtClean="0">
                <a:solidFill>
                  <a:schemeClr val="tx1"/>
                </a:solidFill>
              </a:rPr>
              <a:t>, </a:t>
            </a:r>
            <a:r>
              <a:rPr lang="ru-RU" sz="2600" b="1" smtClean="0">
                <a:solidFill>
                  <a:schemeClr val="tx1"/>
                </a:solidFill>
              </a:rPr>
              <a:t>2017 </a:t>
            </a:r>
            <a:r>
              <a:rPr lang="ru-RU" sz="2600" b="1" dirty="0" smtClean="0">
                <a:solidFill>
                  <a:schemeClr val="tx1"/>
                </a:solidFill>
              </a:rPr>
              <a:t>г.</a:t>
            </a:r>
            <a:endParaRPr lang="ru-RU" sz="2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Описание игры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971600" y="980728"/>
            <a:ext cx="7581528" cy="5544616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sz="2800" dirty="0" smtClean="0"/>
              <a:t>    </a:t>
            </a:r>
            <a:r>
              <a:rPr lang="ru-RU" sz="3400" dirty="0" smtClean="0"/>
              <a:t>Введение в игру: </a:t>
            </a:r>
          </a:p>
          <a:p>
            <a:pPr>
              <a:buNone/>
            </a:pPr>
            <a:r>
              <a:rPr lang="ru-RU" sz="3400" dirty="0" smtClean="0"/>
              <a:t>    Жил – был КОТ, он очень любил свое слово. Кот знал каждый звук в слове. </a:t>
            </a:r>
          </a:p>
          <a:p>
            <a:pPr>
              <a:buNone/>
            </a:pPr>
            <a:r>
              <a:rPr lang="ru-RU" sz="3400" dirty="0" smtClean="0"/>
              <a:t>Игровое задание: поможем коту обозначить все звуки из слова </a:t>
            </a:r>
            <a:r>
              <a:rPr lang="ru-RU" sz="3400" i="1" dirty="0" smtClean="0"/>
              <a:t>КОТ</a:t>
            </a:r>
            <a:r>
              <a:rPr lang="ru-RU" sz="3400" dirty="0" smtClean="0"/>
              <a:t> нужным цветом.</a:t>
            </a:r>
          </a:p>
          <a:p>
            <a:pPr>
              <a:buNone/>
            </a:pPr>
            <a:r>
              <a:rPr lang="ru-RU" sz="3400" dirty="0" smtClean="0"/>
              <a:t>Игровое действие: </a:t>
            </a:r>
          </a:p>
          <a:p>
            <a:pPr>
              <a:buNone/>
            </a:pPr>
            <a:r>
              <a:rPr lang="ru-RU" sz="3400" dirty="0" smtClean="0"/>
              <a:t>1 слайд. Называем первый звук в слове КОТ, даем ему характеристику, каким цветом обозначаем – клик</a:t>
            </a:r>
            <a:r>
              <a:rPr lang="ru-RU" sz="3400" baseline="0" dirty="0" smtClean="0"/>
              <a:t> мышкой, синий квадрат встает на первое место. Также поступаем с двумя другими звуками. Зеленый квадрат остается невостребованным.</a:t>
            </a:r>
          </a:p>
          <a:p>
            <a:pPr>
              <a:buNone/>
            </a:pPr>
            <a:r>
              <a:rPr lang="ru-RU" sz="3400" dirty="0" smtClean="0"/>
              <a:t>2 слайд. Клик мышкой- ребенок слушает музыкальное</a:t>
            </a:r>
            <a:r>
              <a:rPr lang="ru-RU" sz="3400" baseline="0" dirty="0" smtClean="0"/>
              <a:t> сопровождение. Можно остановить кликом мышки.</a:t>
            </a:r>
            <a:endParaRPr lang="ru-RU" sz="3400" dirty="0" smtClean="0"/>
          </a:p>
          <a:p>
            <a:pPr>
              <a:buNone/>
            </a:pPr>
            <a:r>
              <a:rPr lang="ru-RU" sz="3400" dirty="0" smtClean="0"/>
              <a:t>3 слайд. Слово КОТ нужно превратить в слово КРОТ. Сначала обговорить и обсудить ситуацию. Клик- отодвигается последний синий квадрат, клик- отодвигается красный квадрат, клик- добавляется синий квадрат, клик- улетает картинка кота, клик- появляется картинка крота. Можно прочесть стихи про крота (примечание к слайду)</a:t>
            </a:r>
          </a:p>
          <a:p>
            <a:pPr>
              <a:buNone/>
            </a:pPr>
            <a:endParaRPr lang="ru-RU" sz="3400" dirty="0" smtClean="0"/>
          </a:p>
          <a:p>
            <a:pPr>
              <a:buNone/>
            </a:pPr>
            <a:endParaRPr lang="ru-RU" sz="3400" dirty="0" smtClean="0"/>
          </a:p>
          <a:p>
            <a:pPr>
              <a:buNone/>
            </a:pPr>
            <a:endParaRPr lang="ru-RU" sz="28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786578" y="4714884"/>
            <a:ext cx="1357322" cy="114300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714876" y="4714884"/>
            <a:ext cx="1357322" cy="114300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072066" y="2857496"/>
            <a:ext cx="1428760" cy="1143008"/>
          </a:xfrm>
          <a:prstGeom prst="rect">
            <a:avLst/>
          </a:prstGeom>
          <a:solidFill>
            <a:srgbClr val="FF0000"/>
          </a:solidFill>
          <a:ln cmpd="tri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428596" y="5929330"/>
            <a:ext cx="52864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Рисунок 14" descr="http://t2.gstatic.com/images?q=tbn:ANd9GcR7B44c9rHnhoY8unDeMwi9fQEIkdkRTmDEeqVwSlD62d0c-SlknRXQBZ5v">
            <a:hlinkClick r:id="rId3" tgtFrame="_blank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00232" y="1214422"/>
            <a:ext cx="2571768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7000892" y="2428868"/>
            <a:ext cx="1428760" cy="114300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13 0.00209 L -0.47848 -3.33333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8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42 0.03148 C -0.12309 0.12292 -0.23958 0.21458 -0.28854 0.25208 C -0.3375 0.28958 -0.29722 0.25301 -0.30052 0.25694 C -0.30382 0.26088 -0.30885 0.27523 -0.30885 0.27593 " pathEditMode="relative" rAng="0" ptsTypes="aaaA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" y="1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3.33333E-6 L -0.25 3.33333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714876" y="4714884"/>
            <a:ext cx="1357322" cy="114300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57158" y="4714884"/>
            <a:ext cx="1357322" cy="114300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500298" y="4714884"/>
            <a:ext cx="1428760" cy="114300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428596" y="5929330"/>
            <a:ext cx="52864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Рисунок 14" descr="http://t2.gstatic.com/images?q=tbn:ANd9GcR7B44c9rHnhoY8unDeMwi9fQEIkdkRTmDEeqVwSlD62d0c-SlknRXQBZ5v">
            <a:hlinkClick r:id="rId3" tgtFrame="_blank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00232" y="1214422"/>
            <a:ext cx="2571768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929058" y="4714884"/>
            <a:ext cx="1357322" cy="114300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00034" y="4714884"/>
            <a:ext cx="1357322" cy="114300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143108" y="4714884"/>
            <a:ext cx="1428760" cy="114300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428596" y="5929330"/>
            <a:ext cx="52864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Рисунок 14" descr="http://t2.gstatic.com/images?q=tbn:ANd9GcR7B44c9rHnhoY8unDeMwi9fQEIkdkRTmDEeqVwSlD62d0c-SlknRXQBZ5v">
            <a:hlinkClick r:id="rId3" tgtFrame="_blank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00232" y="1214422"/>
            <a:ext cx="2571768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5643570" y="2357430"/>
            <a:ext cx="1357322" cy="114300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7143768" y="1571612"/>
            <a:ext cx="1428760" cy="114300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7072330" y="3214686"/>
            <a:ext cx="1428760" cy="114300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5576" y="908720"/>
            <a:ext cx="4752528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3.33333E-6 L 0.17726 0.0020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649 3.33333E-6 L 0.18351 3.33333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076 -0.00069 C -0.1941 0.14352 -0.32708 0.28866 -0.38038 0.3458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0" y="1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КОТ вернулся 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и потом подружился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 КРОТ с КОТОМ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6" name="Содержимое 5" descr="i.jpe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0" y="3140968"/>
            <a:ext cx="4775402" cy="2876748"/>
          </a:xfrm>
        </p:spPr>
      </p:pic>
      <p:pic>
        <p:nvPicPr>
          <p:cNvPr id="10" name="Содержимое 9" descr="1310630319_060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4788024" y="3429000"/>
            <a:ext cx="4038600" cy="252257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8800" b="1" dirty="0" smtClean="0">
                <a:solidFill>
                  <a:srgbClr val="FF0000"/>
                </a:solidFill>
                <a:latin typeface="Arial Black" pitchFamily="34" charset="0"/>
              </a:rPr>
              <a:t>ВСЕМ СПАСИБО!!!</a:t>
            </a:r>
            <a:endParaRPr lang="ru-RU" sz="88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241</TotalTime>
  <Words>307</Words>
  <Application>Microsoft Office PowerPoint</Application>
  <PresentationFormat>Экран (4:3)</PresentationFormat>
  <Paragraphs>27</Paragraphs>
  <Slides>7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КОТ и КРОТ</vt:lpstr>
      <vt:lpstr>Описание игры</vt:lpstr>
      <vt:lpstr>Слайд 3</vt:lpstr>
      <vt:lpstr>Слайд 4</vt:lpstr>
      <vt:lpstr>Слайд 5</vt:lpstr>
      <vt:lpstr>КОТ вернулся  и потом подружился  КРОТ с КОТОМ</vt:lpstr>
      <vt:lpstr>ВСЕМ СПАСИБО!!!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Пользователь</cp:lastModifiedBy>
  <cp:revision>35</cp:revision>
  <dcterms:modified xsi:type="dcterms:W3CDTF">2017-11-18T13:14:21Z</dcterms:modified>
</cp:coreProperties>
</file>