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9" r:id="rId10"/>
    <p:sldId id="270" r:id="rId11"/>
    <p:sldId id="271" r:id="rId12"/>
    <p:sldId id="268" r:id="rId13"/>
    <p:sldId id="273" r:id="rId14"/>
    <p:sldId id="274" r:id="rId15"/>
    <p:sldId id="275" r:id="rId16"/>
    <p:sldId id="272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7103" y="782981"/>
            <a:ext cx="6195849" cy="1977153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развивающей предметно-пространственной  среды в соответствии с федеральным государственным образовательным стандартом дошкольного образования.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564189" cy="2438404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для педагогических работников дошкольных образовательных организаций и родителей детей дошкольного возраста</a:t>
            </a:r>
          </a:p>
        </p:txBody>
      </p:sp>
      <p:grpSp>
        <p:nvGrpSpPr>
          <p:cNvPr id="7" name="Group 214863"/>
          <p:cNvGrpSpPr/>
          <p:nvPr/>
        </p:nvGrpSpPr>
        <p:grpSpPr>
          <a:xfrm>
            <a:off x="7236372" y="782981"/>
            <a:ext cx="3462575" cy="5292034"/>
            <a:chOff x="0" y="0"/>
            <a:chExt cx="6447790" cy="9198610"/>
          </a:xfrm>
        </p:grpSpPr>
        <p:sp>
          <p:nvSpPr>
            <p:cNvPr id="8" name="Rectangle 6"/>
            <p:cNvSpPr/>
            <p:nvPr/>
          </p:nvSpPr>
          <p:spPr>
            <a:xfrm>
              <a:off x="449631" y="889957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29972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9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447790" cy="9198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619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Психофизиологическая безопасность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25401"/>
            <a:ext cx="4130567" cy="3318936"/>
          </a:xfrm>
        </p:spPr>
        <p:txBody>
          <a:bodyPr/>
          <a:lstStyle/>
          <a:p>
            <a:pPr lvl="1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половозрастным характеристикам ребенка, </a:t>
            </a:r>
          </a:p>
          <a:p>
            <a:pPr lvl="1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росту, </a:t>
            </a:r>
          </a:p>
          <a:p>
            <a:pPr lvl="1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массе тела, </a:t>
            </a:r>
          </a:p>
          <a:p>
            <a:pPr lvl="1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размеру руки, дающей возможность захвата предмета и пр.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062012.imgbb.ru/2/2/0/220d35cbb11963add70456ce4d36fb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1403" y="2306470"/>
            <a:ext cx="3335743" cy="2501807"/>
          </a:xfrm>
          <a:prstGeom prst="rect">
            <a:avLst/>
          </a:prstGeom>
          <a:noFill/>
        </p:spPr>
      </p:pic>
      <p:pic>
        <p:nvPicPr>
          <p:cNvPr id="7172" name="Picture 4" descr="http://img0.liveinternet.ru/images/attach/c/4/80/880/80880744_igrushka_dlya_reb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9964" y="3892924"/>
            <a:ext cx="3147183" cy="220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83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Психологическая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(критерии)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087" y="2556932"/>
            <a:ext cx="4269827" cy="3318936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Педагогический;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Психоэмоциональный;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Эстетический;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Социальный.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stolicadetstva.com/images/text/kids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3605" y="3691630"/>
            <a:ext cx="3515673" cy="2377475"/>
          </a:xfrm>
          <a:prstGeom prst="rect">
            <a:avLst/>
          </a:prstGeom>
          <a:noFill/>
        </p:spPr>
      </p:pic>
      <p:pic>
        <p:nvPicPr>
          <p:cNvPr id="6148" name="Picture 4" descr="http://062012.imgbb.ru/2/e/f/2eff72b3b8d4081f146f453e4d724c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24" y="2555101"/>
            <a:ext cx="3147184" cy="2117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33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5" y="729883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Психологические риски игровой продукции требуют внимания к игрушкам, имеющим следующие конструктивные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2" y="2033751"/>
            <a:ext cx="10925503" cy="1022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Игрушки, провоцирующие причинение ущерба здоровью и жизни </a:t>
            </a:r>
            <a:r>
              <a:rPr lang="ru-RU" dirty="0" smtClean="0"/>
              <a:t>ребенка.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Игрушки устрашающего </a:t>
            </a:r>
            <a:r>
              <a:rPr lang="ru-RU" dirty="0" smtClean="0"/>
              <a:t>характера.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245" y="3417463"/>
            <a:ext cx="2722095" cy="27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0455" y="2605415"/>
            <a:ext cx="1821817" cy="361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5035" y="2948834"/>
            <a:ext cx="3400033" cy="340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8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5" y="729883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Психологические риски игровой продукции требуют внимания к игрушкам, имеющим следующие конструктивные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2" y="2033751"/>
            <a:ext cx="10925503" cy="121049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dirty="0" smtClean="0"/>
              <a:t>3. Игрушки</a:t>
            </a:r>
            <a:r>
              <a:rPr lang="ru-RU" dirty="0"/>
              <a:t>, оправдывающие или провоцирующие на жестокость и агрессию, либо формирующие </a:t>
            </a:r>
            <a:r>
              <a:rPr lang="ru-RU" dirty="0" err="1"/>
              <a:t>виктимные</a:t>
            </a:r>
            <a:r>
              <a:rPr lang="ru-RU" dirty="0"/>
              <a:t> </a:t>
            </a:r>
            <a:r>
              <a:rPr lang="ru-RU" dirty="0" smtClean="0"/>
              <a:t>(склонность стать жертвой преступления) наклонности </a:t>
            </a:r>
            <a:r>
              <a:rPr lang="ru-RU" dirty="0"/>
              <a:t>детей как поведение </a:t>
            </a:r>
            <a:r>
              <a:rPr lang="ru-RU" dirty="0" smtClean="0"/>
              <a:t>жертвы.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3939" y="2873678"/>
            <a:ext cx="3187091" cy="31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go1.imgsmail.ru/imgpreview?key=55163993e8ea0254&amp;mb=imgdb_preview_16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3398293"/>
            <a:ext cx="3829292" cy="254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8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5" y="729883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Психологические риски игровой продукции требуют внимания к игрушкам, имеющим следующие конструктивные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2" y="2033751"/>
            <a:ext cx="10925503" cy="19370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000" dirty="0" smtClean="0"/>
              <a:t>4. Игрушки</a:t>
            </a:r>
            <a:r>
              <a:rPr lang="ru-RU" sz="2000" dirty="0"/>
              <a:t>, доминантой игрового замысла которых является активное манипулирование </a:t>
            </a:r>
            <a:r>
              <a:rPr lang="ru-RU" sz="2000" dirty="0" smtClean="0"/>
              <a:t>ребенком.</a:t>
            </a:r>
          </a:p>
          <a:p>
            <a:pPr marL="457200" indent="-457200">
              <a:buNone/>
            </a:pPr>
            <a:r>
              <a:rPr lang="ru-RU" sz="2000" dirty="0" smtClean="0"/>
              <a:t>5. Игрушки, </a:t>
            </a:r>
            <a:r>
              <a:rPr lang="ru-RU" sz="2000" dirty="0"/>
              <a:t>основанные на сочетании психологически несочетаемого – например, сладкого и </a:t>
            </a:r>
            <a:r>
              <a:rPr lang="ru-RU" sz="2000" dirty="0" smtClean="0"/>
              <a:t>смертельного.</a:t>
            </a:r>
          </a:p>
          <a:p>
            <a:pPr marL="457200" indent="-457200">
              <a:buNone/>
            </a:pPr>
            <a:r>
              <a:rPr lang="ru-RU" sz="2000" dirty="0" smtClean="0"/>
              <a:t>6. Игрушки</a:t>
            </a:r>
            <a:r>
              <a:rPr lang="ru-RU" sz="2000" dirty="0"/>
              <a:t>, натуралистически изображающие или моделирующие выделительные процессы человеческого </a:t>
            </a:r>
            <a:r>
              <a:rPr lang="ru-RU" sz="2000" dirty="0" smtClean="0"/>
              <a:t>организма.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813" y="3803240"/>
            <a:ext cx="5043788" cy="216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omanonly.ru/data/%D0%B2%D1%81%D0%B5%20%D1%80%D0%B0%D0%B7%D0%B4%D0%B5%D0%BB%D1%8B/%D0%B4%D0%BE%D0%BC/%D0%A1%D1%82%D1%80%D0%B0%D1%88%D0%BD%D1%8B%D0%B5%20%D1%83%D0%B3%D0%BE%D1%89%D0%B5%D0%BD%D0%B8%D1%8F%20%D0%B4%D0%BB%D1%8F%20%D0%A5%D1%8D%D0%BB%D0%BB%D0%BE%D1%83%D0%B8%D0%BD%D0%B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169" y="3879008"/>
            <a:ext cx="3556616" cy="211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8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5" y="729883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Психологические риски игровой продукции требуют внимания к игрушкам, имеющим следующие конструктивные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2" y="2033751"/>
            <a:ext cx="10925503" cy="90986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7. Игрушки</a:t>
            </a:r>
            <a:r>
              <a:rPr lang="ru-RU" dirty="0"/>
              <a:t>, изображающие или моделирующие гениталии человека  или </a:t>
            </a:r>
            <a:r>
              <a:rPr lang="ru-RU" dirty="0" smtClean="0"/>
              <a:t>животных.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132" y="2625245"/>
            <a:ext cx="5127321" cy="328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dst.kg/uploads/posts/2008-02/1201843487_plush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97" y="2771433"/>
            <a:ext cx="3747685" cy="331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8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318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Нравственно-духовная безопасность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522" y="2093468"/>
            <a:ext cx="4955086" cy="41069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грушки, затрагивающие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духовно-нравственную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сферу;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Игрушки, направленные на провокацию противоправного поведения, нравственного развращения, интеллектуальное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растление;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Игрушки, посягающие на детско-родительские отношения, представляющие их в негативном виде, дискредитирующие семью и родителей, побуждающие ребенка к активному негативизму и конфликтам с близкими.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3310" y="1913536"/>
            <a:ext cx="2994959" cy="191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654" y="3287038"/>
            <a:ext cx="2973888" cy="297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34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5.jpg"/>
          <p:cNvPicPr>
            <a:picLocks noChangeAspect="1"/>
          </p:cNvPicPr>
          <p:nvPr/>
        </p:nvPicPr>
        <p:blipFill>
          <a:blip r:embed="rId2"/>
          <a:srcRect l="7751" r="2608" b="4869"/>
          <a:stretch>
            <a:fillRect/>
          </a:stretch>
        </p:blipFill>
        <p:spPr>
          <a:xfrm>
            <a:off x="4008329" y="919780"/>
            <a:ext cx="3444657" cy="50175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807" y="2081048"/>
            <a:ext cx="10720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 и с наступающим Новым годом!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28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Структура методических рекомендаций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95400" y="2465815"/>
            <a:ext cx="4718304" cy="961697"/>
          </a:xfrm>
        </p:spPr>
        <p:txBody>
          <a:bodyPr/>
          <a:lstStyle/>
          <a:p>
            <a:r>
              <a:rPr lang="ru-RU" dirty="0" smtClean="0"/>
              <a:t>1. Организация РППС в соответствии с ФГОС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95400" y="3427512"/>
            <a:ext cx="4718304" cy="279986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Цели и назначение РППС.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Принципы.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требования.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РППС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Содержание РППС.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Проектная деятельность при организации РППС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80671" y="2465816"/>
            <a:ext cx="4718304" cy="961696"/>
          </a:xfrm>
        </p:spPr>
        <p:txBody>
          <a:bodyPr/>
          <a:lstStyle/>
          <a:p>
            <a:r>
              <a:rPr lang="ru-RU" dirty="0" smtClean="0"/>
              <a:t>2. Использование ИОР при организации РППС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80671" y="3427512"/>
            <a:ext cx="4718304" cy="27998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Специальные программы.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Образовательный контент.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Требования к кадрам.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Функциональные и дидактические возможности.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Рекомендуемая литература для работы с ИОТ.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173" y="65098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	Основой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при организации образовательного процесса в дошкольной организации выступает ориентация не только на компетенции, которые формируются в дошкольном возрасте, но и на развитие совокупности личностных качеств, в том числе обеспечивающих </a:t>
            </a: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психологическую готовность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ребенка к школе и гармоничное вступление в более взрослый период жизни. Развитие ребенка осуществляется </a:t>
            </a: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только в игре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, а не в учебной деятельности.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SAM_0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988" y="1816272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235" y="788079"/>
            <a:ext cx="4346027" cy="459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marR="38735" indent="299720" algn="just">
              <a:lnSpc>
                <a:spcPct val="122000"/>
              </a:lnSpc>
              <a:spcAft>
                <a:spcPts val="65"/>
              </a:spcAf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Пособия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, игры и игрушки, предлагаемые детям, не должны быть архаичными, их назначение должно нести информацию о современном мире и стимулировать поисково-исследовательскую детскую деятельность.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3863" y="943058"/>
            <a:ext cx="5013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Архаичный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 представляющий собой архаизм, архаику, свойственное старине (С. И. Ожегов, Н. Ю. Шведова «Толковый словарь русского языка»)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http://xn--e1alide.xn--p1ai/foto/region-spec/1/8/norm/mglinskaya-igrushka-53634d511cf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925" y="3486381"/>
            <a:ext cx="3589707" cy="2701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61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744" y="848063"/>
            <a:ext cx="10736318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marR="38735" indent="299720" algn="just">
              <a:spcAft>
                <a:spcPts val="65"/>
              </a:spcAft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предметы должны быть известны детям, соответствовать их индивидуальным особенностям (возрастным и гендерным) для осуществления полноценной самостоятельной и совместной со сверстниками деятельности. В РППС должны быть включены также предметы для совместной деятельности ребенка со взрослым (педагогом). 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Предметное содержание РППС должно выполнять информативные функции об окружающем мире и передачи социального опыта детям.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http://goods4baby.com/sites/default/files/1310982270_igrush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0253" y="3151387"/>
            <a:ext cx="3577182" cy="3133612"/>
          </a:xfrm>
          <a:prstGeom prst="rect">
            <a:avLst/>
          </a:prstGeom>
          <a:noFill/>
        </p:spPr>
      </p:pic>
      <p:pic>
        <p:nvPicPr>
          <p:cNvPr id="15364" name="Picture 4" descr="http://img0.liveinternet.ru/images/attach/c/0/121/184/121184522_12_otlichnuyh_idey_dlya_sovmestnuyh_igr_roditeley_i_detey_kotoruye_pomogut_razvit_u_rebenka_vuyderzhku_i_umenie_sosredotochivats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363" y="3142621"/>
            <a:ext cx="4361834" cy="290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3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Требования к предметному содержанию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r>
              <a:rPr lang="ru-RU" dirty="0" smtClean="0"/>
              <a:t>Общие (не должны быть):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152" y="3052762"/>
            <a:ext cx="5351552" cy="31588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провоцировать ребенка на агрессивные действия</a:t>
            </a:r>
            <a:r>
              <a:rPr lang="ru-RU" dirty="0" smtClean="0"/>
              <a:t>;</a:t>
            </a:r>
          </a:p>
          <a:p>
            <a:r>
              <a:rPr lang="ru-RU" dirty="0"/>
              <a:t>вызывать у него проявление </a:t>
            </a:r>
            <a:r>
              <a:rPr lang="ru-RU" dirty="0" smtClean="0"/>
              <a:t>жестокости;</a:t>
            </a:r>
          </a:p>
          <a:p>
            <a:r>
              <a:rPr lang="ru-RU" dirty="0"/>
              <a:t>игровые сюжеты, связанные с безнравственностью и насилием; </a:t>
            </a:r>
            <a:endParaRPr lang="ru-RU" dirty="0" smtClean="0"/>
          </a:p>
          <a:p>
            <a:r>
              <a:rPr lang="ru-RU" dirty="0"/>
              <a:t>вызывать у </a:t>
            </a:r>
            <a:r>
              <a:rPr lang="ru-RU" dirty="0" smtClean="0"/>
              <a:t>ребёнка </a:t>
            </a:r>
            <a:r>
              <a:rPr lang="ru-RU" dirty="0"/>
              <a:t>нездоровый интерес к сексуальным </a:t>
            </a:r>
            <a:r>
              <a:rPr lang="ru-RU" dirty="0" smtClean="0"/>
              <a:t>проблемам;</a:t>
            </a:r>
          </a:p>
          <a:p>
            <a:r>
              <a:rPr lang="ru-RU" dirty="0"/>
              <a:t>провоцировать </a:t>
            </a:r>
            <a:r>
              <a:rPr lang="ru-RU" dirty="0" smtClean="0"/>
              <a:t>ребёнка </a:t>
            </a:r>
            <a:r>
              <a:rPr lang="ru-RU" dirty="0"/>
              <a:t>на пренебрежительное или негативное </a:t>
            </a:r>
            <a:r>
              <a:rPr lang="ru-RU" dirty="0" smtClean="0"/>
              <a:t>отношение.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2476499"/>
            <a:ext cx="4718304" cy="576262"/>
          </a:xfrm>
        </p:spPr>
        <p:txBody>
          <a:bodyPr/>
          <a:lstStyle/>
          <a:p>
            <a:r>
              <a:rPr lang="ru-RU" dirty="0" smtClean="0"/>
              <a:t>Специальные (должны быть):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3052762"/>
            <a:ext cx="5343922" cy="3158852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олифункциональность;</a:t>
            </a:r>
          </a:p>
          <a:p>
            <a:r>
              <a:rPr lang="ru-RU" dirty="0"/>
              <a:t>применение элементов РППС в совместной </a:t>
            </a:r>
            <a:r>
              <a:rPr lang="ru-RU" dirty="0" smtClean="0"/>
              <a:t>деятельности;</a:t>
            </a:r>
          </a:p>
          <a:p>
            <a:r>
              <a:rPr lang="ru-RU" dirty="0"/>
              <a:t>дидактическая </a:t>
            </a:r>
            <a:r>
              <a:rPr lang="ru-RU" dirty="0" smtClean="0"/>
              <a:t>ценность;</a:t>
            </a:r>
          </a:p>
          <a:p>
            <a:r>
              <a:rPr lang="ru-RU" dirty="0"/>
              <a:t>эстетическая </a:t>
            </a:r>
            <a:r>
              <a:rPr lang="ru-RU" dirty="0" smtClean="0"/>
              <a:t>ценность.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6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Обеспечение РППС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05786"/>
            <a:ext cx="9601196" cy="151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качестве фактора негативного воздействия выступает игровая продукция – игры, игрушки, игровые информационные ресурсы, взаимодействие ребенка с которыми грозит ему ущербом, травмой для физического, психического и </a:t>
            </a:r>
            <a:r>
              <a:rPr lang="ru-RU" sz="2000" dirty="0" smtClean="0"/>
              <a:t>духовно-нравственного </a:t>
            </a:r>
            <a:r>
              <a:rPr lang="ru-RU" sz="2000" dirty="0"/>
              <a:t>развития. </a:t>
            </a:r>
            <a:endParaRPr lang="ru-RU" dirty="0"/>
          </a:p>
          <a:p>
            <a:endParaRPr lang="ru-RU" dirty="0"/>
          </a:p>
        </p:txBody>
      </p:sp>
      <p:sp>
        <p:nvSpPr>
          <p:cNvPr id="11266" name="AutoShape 2" descr="http://image.newsru.com/pict/id/large/899476_2006102717332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image.newsru.com/pict/id/large/899476_2006102717332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tanuna.at.ua/_bl/1/03623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486" y="3413826"/>
            <a:ext cx="3790124" cy="250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http://www.ellf.ru/uploads/posts/2007-12/1197861817_toy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368" y="3539887"/>
            <a:ext cx="1965277" cy="2620370"/>
          </a:xfrm>
          <a:prstGeom prst="rect">
            <a:avLst/>
          </a:prstGeom>
          <a:noFill/>
        </p:spPr>
      </p:pic>
      <p:pic>
        <p:nvPicPr>
          <p:cNvPr id="11274" name="Picture 10" descr="http://static.novate.ru/files/la-s0leil/vinyl/vinyl_toys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36" y="3581579"/>
            <a:ext cx="3051649" cy="224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Принципы оценки безопасности игровой продукции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83" y="2556931"/>
            <a:ext cx="6653048" cy="2787579"/>
          </a:xfrm>
        </p:spPr>
        <p:txBody>
          <a:bodyPr>
            <a:normAutofit/>
          </a:bodyPr>
          <a:lstStyle/>
          <a:p>
            <a:pPr lvl="0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Физическая и экологическая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Психофизиологическая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Психологическая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Нравственно-духовная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762"/>
          <p:cNvPicPr/>
          <p:nvPr/>
        </p:nvPicPr>
        <p:blipFill>
          <a:blip r:embed="rId2"/>
          <a:stretch>
            <a:fillRect/>
          </a:stretch>
        </p:blipFill>
        <p:spPr>
          <a:xfrm>
            <a:off x="8071945" y="2556930"/>
            <a:ext cx="3042745" cy="32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Физическая и экологическая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(параметры экспертного оценивания)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6529" y="2572698"/>
            <a:ext cx="3118943" cy="33189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Визуальные;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Тактильные;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Обонятельные;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Вкусовые;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Звуковые;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Кинетические.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://rb7.ru/files/story_img/igrushki_150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17" y="3491644"/>
            <a:ext cx="2879678" cy="2530004"/>
          </a:xfrm>
          <a:prstGeom prst="rect">
            <a:avLst/>
          </a:prstGeom>
          <a:noFill/>
        </p:spPr>
      </p:pic>
      <p:pic>
        <p:nvPicPr>
          <p:cNvPr id="8196" name="Picture 4" descr="http://meduniver.com/Medical/Psixology/Img/igrushki_dlia_malishe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8653" y="2470245"/>
            <a:ext cx="3214348" cy="2685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6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342</TotalTime>
  <Words>543</Words>
  <Application>Microsoft Office PowerPoint</Application>
  <PresentationFormat>Произвольный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Организация развивающей предметно-пространственной  среды в соответствии с федеральным государственным образовательным стандартом дошкольного образования. </vt:lpstr>
      <vt:lpstr>Структура методических рекомендаций</vt:lpstr>
      <vt:lpstr>Слайд 3</vt:lpstr>
      <vt:lpstr>Слайд 4</vt:lpstr>
      <vt:lpstr>Слайд 5</vt:lpstr>
      <vt:lpstr>Требования к предметному содержанию </vt:lpstr>
      <vt:lpstr>Обеспечение РППС</vt:lpstr>
      <vt:lpstr>Принципы оценки безопасности игровой продукции</vt:lpstr>
      <vt:lpstr>Физическая и экологическая безопасность  (параметры экспертного оценивания)</vt:lpstr>
      <vt:lpstr>Психофизиологическая безопасность</vt:lpstr>
      <vt:lpstr>Психологическая безопасность (критерии)</vt:lpstr>
      <vt:lpstr>Психологические риски игровой продукции требуют внимания к игрушкам, имеющим следующие конструктивные особенности</vt:lpstr>
      <vt:lpstr>Психологические риски игровой продукции требуют внимания к игрушкам, имеющим следующие конструктивные особенности</vt:lpstr>
      <vt:lpstr>Психологические риски игровой продукции требуют внимания к игрушкам, имеющим следующие конструктивные особенности</vt:lpstr>
      <vt:lpstr>Психологические риски игровой продукции требуют внимания к игрушкам, имеющим следующие конструктивные особенности</vt:lpstr>
      <vt:lpstr>Нравственно-духовная безопасность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 среды в соответствии с федеральным государственным образовательным стандартом дошкольного образования.</dc:title>
  <dc:creator>User</dc:creator>
  <cp:lastModifiedBy>сад</cp:lastModifiedBy>
  <cp:revision>25</cp:revision>
  <dcterms:created xsi:type="dcterms:W3CDTF">2015-12-07T13:56:25Z</dcterms:created>
  <dcterms:modified xsi:type="dcterms:W3CDTF">2015-12-10T03:35:39Z</dcterms:modified>
</cp:coreProperties>
</file>