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5" r:id="rId8"/>
    <p:sldId id="267" r:id="rId9"/>
    <p:sldId id="269" r:id="rId10"/>
    <p:sldId id="270" r:id="rId11"/>
    <p:sldId id="271" r:id="rId12"/>
    <p:sldId id="268" r:id="rId13"/>
    <p:sldId id="273" r:id="rId14"/>
    <p:sldId id="274" r:id="rId15"/>
    <p:sldId id="275" r:id="rId16"/>
    <p:sldId id="272" r:id="rId17"/>
    <p:sldId id="277" r:id="rId18"/>
    <p:sldId id="276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20039" autoAdjust="0"/>
    <p:restoredTop sz="94660"/>
  </p:normalViewPr>
  <p:slideViewPr>
    <p:cSldViewPr snapToGrid="0">
      <p:cViewPr varScale="1">
        <p:scale>
          <a:sx n="76" d="100"/>
          <a:sy n="76" d="100"/>
        </p:scale>
        <p:origin x="-90" y="-1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12/10/2015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pPr/>
              <a:t>12/10/2015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pPr/>
              <a:t>12/10/2015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12/10/2015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67103" y="782981"/>
            <a:ext cx="6195849" cy="1977153"/>
          </a:xfrm>
        </p:spPr>
        <p:txBody>
          <a:bodyPr>
            <a:normAutofit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развивающей предметно-пространственной  среды в соответствии с федеральным государственным образовательным стандартом дошкольного образования. 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5564189" cy="2438404"/>
          </a:xfrm>
        </p:spPr>
        <p:txBody>
          <a:bodyPr>
            <a:noAutofit/>
          </a:bodyPr>
          <a:lstStyle/>
          <a:p>
            <a:r>
              <a:rPr lang="ru-RU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Методические рекомендации для педагогических работников дошкольных образовательных организаций и родителей детей дошкольного возраста</a:t>
            </a:r>
          </a:p>
        </p:txBody>
      </p:sp>
      <p:grpSp>
        <p:nvGrpSpPr>
          <p:cNvPr id="7" name="Group 214863"/>
          <p:cNvGrpSpPr/>
          <p:nvPr/>
        </p:nvGrpSpPr>
        <p:grpSpPr>
          <a:xfrm>
            <a:off x="7236372" y="782981"/>
            <a:ext cx="3462575" cy="5292034"/>
            <a:chOff x="0" y="0"/>
            <a:chExt cx="6447790" cy="9198610"/>
          </a:xfrm>
        </p:grpSpPr>
        <p:sp>
          <p:nvSpPr>
            <p:cNvPr id="8" name="Rectangle 6"/>
            <p:cNvSpPr/>
            <p:nvPr/>
          </p:nvSpPr>
          <p:spPr>
            <a:xfrm>
              <a:off x="449631" y="8899576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indent="299720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pic>
          <p:nvPicPr>
            <p:cNvPr id="9" name="Picture 7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6447790" cy="91986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36194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Психофизиологическая безопасность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2" y="2525401"/>
            <a:ext cx="4130567" cy="3318936"/>
          </a:xfrm>
        </p:spPr>
        <p:txBody>
          <a:bodyPr/>
          <a:lstStyle/>
          <a:p>
            <a:pPr lvl="1" fontAlgn="base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половозрастным характеристикам ребенка, </a:t>
            </a:r>
          </a:p>
          <a:p>
            <a:pPr lvl="1" fontAlgn="base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росту, </a:t>
            </a:r>
          </a:p>
          <a:p>
            <a:pPr lvl="1" fontAlgn="base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массе тела, </a:t>
            </a:r>
          </a:p>
          <a:p>
            <a:pPr lvl="1" fontAlgn="base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размеру руки, дающей возможность захвата предмета и пр. 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7170" name="Picture 2" descr="http://062012.imgbb.ru/2/2/0/220d35cbb11963add70456ce4d36fb3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21403" y="2306470"/>
            <a:ext cx="3335743" cy="2501807"/>
          </a:xfrm>
          <a:prstGeom prst="rect">
            <a:avLst/>
          </a:prstGeom>
          <a:noFill/>
        </p:spPr>
      </p:pic>
      <p:pic>
        <p:nvPicPr>
          <p:cNvPr id="7172" name="Picture 4" descr="http://img0.liveinternet.ru/images/attach/c/4/80/880/80880744_igrushka_dlya_rebenk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09964" y="3892924"/>
            <a:ext cx="3147183" cy="22030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55838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Психологическая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безопасность</a:t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</a:b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(критерии)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61087" y="2556932"/>
            <a:ext cx="4269827" cy="3318936"/>
          </a:xfrm>
        </p:spPr>
        <p:txBody>
          <a:bodyPr/>
          <a:lstStyle/>
          <a:p>
            <a:pPr marL="457200" indent="-457200">
              <a:buFont typeface="+mj-lt"/>
              <a:buAutoNum type="arabicParenR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Педагогический;</a:t>
            </a:r>
          </a:p>
          <a:p>
            <a:pPr marL="457200" indent="-457200">
              <a:buFont typeface="+mj-lt"/>
              <a:buAutoNum type="arabicParenR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Психоэмоциональный;</a:t>
            </a:r>
          </a:p>
          <a:p>
            <a:pPr marL="457200" indent="-457200">
              <a:buFont typeface="+mj-lt"/>
              <a:buAutoNum type="arabicParenR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Эстетический;</a:t>
            </a:r>
          </a:p>
          <a:p>
            <a:pPr marL="457200" indent="-457200">
              <a:buFont typeface="+mj-lt"/>
              <a:buAutoNum type="arabicParenR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Социальный.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6146" name="Picture 2" descr="http://stolicadetstva.com/images/text/kids23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93605" y="3691630"/>
            <a:ext cx="3515673" cy="2377475"/>
          </a:xfrm>
          <a:prstGeom prst="rect">
            <a:avLst/>
          </a:prstGeom>
          <a:noFill/>
        </p:spPr>
      </p:pic>
      <p:pic>
        <p:nvPicPr>
          <p:cNvPr id="6148" name="Picture 4" descr="http://062012.imgbb.ru/2/e/f/2eff72b3b8d4081f146f453e4d724c7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9724" y="2555101"/>
            <a:ext cx="3147184" cy="21171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73336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4305" y="729883"/>
            <a:ext cx="9601196" cy="1303867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Психологические риски игровой продукции требуют внимания к игрушкам, имеющим следующие конструктивные особенности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2152" y="2033751"/>
            <a:ext cx="10925503" cy="1022600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dirty="0"/>
              <a:t>Игрушки, провоцирующие причинение ущерба здоровью и жизни </a:t>
            </a:r>
            <a:r>
              <a:rPr lang="ru-RU" dirty="0" smtClean="0"/>
              <a:t>ребенка.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Игрушки устрашающего </a:t>
            </a:r>
            <a:r>
              <a:rPr lang="ru-RU" dirty="0" smtClean="0"/>
              <a:t>характера.</a:t>
            </a:r>
          </a:p>
          <a:p>
            <a:pPr marL="457200" indent="-457200">
              <a:buNone/>
            </a:pP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64245" y="3417463"/>
            <a:ext cx="2722095" cy="27220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30455" y="2605415"/>
            <a:ext cx="1821817" cy="36126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55035" y="2948834"/>
            <a:ext cx="3400033" cy="34000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468379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4305" y="729883"/>
            <a:ext cx="9601196" cy="1303867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Психологические риски игровой продукции требуют внимания к игрушкам, имеющим следующие конструктивные особенности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2152" y="2033751"/>
            <a:ext cx="10925503" cy="1210490"/>
          </a:xfrm>
        </p:spPr>
        <p:txBody>
          <a:bodyPr>
            <a:normAutofit lnSpcReduction="10000"/>
          </a:bodyPr>
          <a:lstStyle/>
          <a:p>
            <a:pPr marL="457200" indent="-457200">
              <a:buNone/>
            </a:pPr>
            <a:r>
              <a:rPr lang="ru-RU" dirty="0" smtClean="0"/>
              <a:t>3. Игрушки</a:t>
            </a:r>
            <a:r>
              <a:rPr lang="ru-RU" dirty="0"/>
              <a:t>, оправдывающие или провоцирующие на жестокость и агрессию, либо формирующие </a:t>
            </a:r>
            <a:r>
              <a:rPr lang="ru-RU" dirty="0" err="1"/>
              <a:t>виктимные</a:t>
            </a:r>
            <a:r>
              <a:rPr lang="ru-RU" dirty="0"/>
              <a:t> </a:t>
            </a:r>
            <a:r>
              <a:rPr lang="ru-RU" dirty="0" smtClean="0"/>
              <a:t>(склонность стать жертвой преступления) наклонности </a:t>
            </a:r>
            <a:r>
              <a:rPr lang="ru-RU" dirty="0"/>
              <a:t>детей как поведение </a:t>
            </a:r>
            <a:r>
              <a:rPr lang="ru-RU" dirty="0" smtClean="0"/>
              <a:t>жертвы.</a:t>
            </a:r>
          </a:p>
          <a:p>
            <a:pPr marL="457200" indent="-457200">
              <a:buNone/>
            </a:pP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33939" y="2873678"/>
            <a:ext cx="3187091" cy="31870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 descr="http://go1.imgsmail.ru/imgpreview?key=55163993e8ea0254&amp;mb=imgdb_preview_164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4375" y="3398293"/>
            <a:ext cx="3829292" cy="25476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468379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4305" y="729883"/>
            <a:ext cx="9601196" cy="1303867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Психологические риски игровой продукции требуют внимания к игрушкам, имеющим следующие конструктивные особенности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2152" y="2033751"/>
            <a:ext cx="10925503" cy="1937000"/>
          </a:xfrm>
        </p:spPr>
        <p:txBody>
          <a:bodyPr>
            <a:normAutofit lnSpcReduction="10000"/>
          </a:bodyPr>
          <a:lstStyle/>
          <a:p>
            <a:pPr marL="457200" indent="-457200">
              <a:buNone/>
            </a:pPr>
            <a:r>
              <a:rPr lang="ru-RU" sz="2000" dirty="0" smtClean="0"/>
              <a:t>4. Игрушки</a:t>
            </a:r>
            <a:r>
              <a:rPr lang="ru-RU" sz="2000" dirty="0"/>
              <a:t>, доминантой игрового замысла которых является активное манипулирование </a:t>
            </a:r>
            <a:r>
              <a:rPr lang="ru-RU" sz="2000" dirty="0" smtClean="0"/>
              <a:t>ребенком.</a:t>
            </a:r>
          </a:p>
          <a:p>
            <a:pPr marL="457200" indent="-457200">
              <a:buNone/>
            </a:pPr>
            <a:r>
              <a:rPr lang="ru-RU" sz="2000" dirty="0" smtClean="0"/>
              <a:t>5. Игрушки, </a:t>
            </a:r>
            <a:r>
              <a:rPr lang="ru-RU" sz="2000" dirty="0"/>
              <a:t>основанные на сочетании психологически несочетаемого – например, сладкого и </a:t>
            </a:r>
            <a:r>
              <a:rPr lang="ru-RU" sz="2000" dirty="0" smtClean="0"/>
              <a:t>смертельного.</a:t>
            </a:r>
          </a:p>
          <a:p>
            <a:pPr marL="457200" indent="-457200">
              <a:buNone/>
            </a:pPr>
            <a:r>
              <a:rPr lang="ru-RU" sz="2000" dirty="0" smtClean="0"/>
              <a:t>6. Игрушки</a:t>
            </a:r>
            <a:r>
              <a:rPr lang="ru-RU" sz="2000" dirty="0"/>
              <a:t>, натуралистически изображающие или моделирующие выделительные процессы человеческого </a:t>
            </a:r>
            <a:r>
              <a:rPr lang="ru-RU" sz="2000" dirty="0" smtClean="0"/>
              <a:t>организма.</a:t>
            </a:r>
          </a:p>
          <a:p>
            <a:pPr marL="457200" indent="-457200">
              <a:buFont typeface="+mj-lt"/>
              <a:buAutoNum type="arabicPeriod"/>
            </a:pP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07813" y="3803240"/>
            <a:ext cx="5043788" cy="21688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http://womanonly.ru/data/%D0%B2%D1%81%D0%B5%20%D1%80%D0%B0%D0%B7%D0%B4%D0%B5%D0%BB%D1%8B/%D0%B4%D0%BE%D0%BC/%D0%A1%D1%82%D1%80%D0%B0%D1%88%D0%BD%D1%8B%D0%B5%20%D1%83%D0%B3%D0%BE%D1%89%D0%B5%D0%BD%D0%B8%D1%8F%20%D0%B4%D0%BB%D1%8F%20%D0%A5%D1%8D%D0%BB%D0%BB%D0%BE%D1%83%D0%B8%D0%BD%D0%B0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11169" y="3879008"/>
            <a:ext cx="3556616" cy="21117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468379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4305" y="729883"/>
            <a:ext cx="9601196" cy="1303867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Психологические риски игровой продукции требуют внимания к игрушкам, имеющим следующие конструктивные особенности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2152" y="2033751"/>
            <a:ext cx="10925503" cy="909865"/>
          </a:xfrm>
        </p:spPr>
        <p:txBody>
          <a:bodyPr>
            <a:normAutofit/>
          </a:bodyPr>
          <a:lstStyle/>
          <a:p>
            <a:pPr marL="457200" indent="-457200">
              <a:buNone/>
            </a:pPr>
            <a:r>
              <a:rPr lang="ru-RU" dirty="0" smtClean="0"/>
              <a:t>7. Игрушки</a:t>
            </a:r>
            <a:r>
              <a:rPr lang="ru-RU" dirty="0"/>
              <a:t>, изображающие или моделирующие гениталии человека  или </a:t>
            </a:r>
            <a:r>
              <a:rPr lang="ru-RU" dirty="0" smtClean="0"/>
              <a:t>животных.</a:t>
            </a:r>
          </a:p>
          <a:p>
            <a:pPr marL="457200" indent="-457200">
              <a:buFont typeface="+mj-lt"/>
              <a:buAutoNum type="arabicPeriod"/>
            </a:pP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6132" y="2625245"/>
            <a:ext cx="5127321" cy="32846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0" name="Picture 4" descr="http://www.dst.kg/uploads/posts/2008-02/1201843487_plush0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3497" y="2771433"/>
            <a:ext cx="3747685" cy="33167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468379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831820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Нравственно-духовная безопасность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1522" y="2093468"/>
            <a:ext cx="4955086" cy="4106916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И</a:t>
            </a: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грушки, затрагивающие </a:t>
            </a: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духовно-нравственную </a:t>
            </a: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сферу;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Игрушки, направленные на провокацию противоправного поведения, нравственного развращения, интеллектуальное </a:t>
            </a: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растление;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Игрушки, посягающие на детско-родительские отношения, представляющие их в негативном виде, дискредитирующие семью и родителей, побуждающие ребенка к активному негативизму и конфликтам с близкими.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03310" y="1913536"/>
            <a:ext cx="2994959" cy="19109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68654" y="3287038"/>
            <a:ext cx="2973888" cy="2973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773487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зображение 005.jpg"/>
          <p:cNvPicPr>
            <a:picLocks noChangeAspect="1"/>
          </p:cNvPicPr>
          <p:nvPr/>
        </p:nvPicPr>
        <p:blipFill>
          <a:blip r:embed="rId2"/>
          <a:srcRect l="7751" r="2608" b="4869"/>
          <a:stretch>
            <a:fillRect/>
          </a:stretch>
        </p:blipFill>
        <p:spPr>
          <a:xfrm>
            <a:off x="4008329" y="919780"/>
            <a:ext cx="3444657" cy="5017557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19807" y="2081048"/>
            <a:ext cx="107205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Спасибо за внимание и с наступающим Новым годом!</a:t>
            </a:r>
            <a:endParaRPr lang="ru-RU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0286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Структура методических рекомендаций</a:t>
            </a:r>
            <a:endParaRPr lang="ru-RU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295400" y="2465815"/>
            <a:ext cx="4718304" cy="961697"/>
          </a:xfrm>
        </p:spPr>
        <p:txBody>
          <a:bodyPr/>
          <a:lstStyle/>
          <a:p>
            <a:r>
              <a:rPr lang="ru-RU" dirty="0" smtClean="0"/>
              <a:t>1. Организация РППС в соответствии с ФГОС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1295400" y="3427512"/>
            <a:ext cx="4718304" cy="2799867"/>
          </a:xfrm>
        </p:spPr>
        <p:txBody>
          <a:bodyPr>
            <a:noAutofit/>
          </a:bodyPr>
          <a:lstStyle/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Цели и назначение РППС.</a:t>
            </a: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Принципы.</a:t>
            </a: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Нормативные требования.</a:t>
            </a: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РППС</a:t>
            </a: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Содержание РППС.</a:t>
            </a: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Проектная деятельность при организации РППС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6180671" y="2465816"/>
            <a:ext cx="4718304" cy="961696"/>
          </a:xfrm>
        </p:spPr>
        <p:txBody>
          <a:bodyPr/>
          <a:lstStyle/>
          <a:p>
            <a:r>
              <a:rPr lang="ru-RU" dirty="0" smtClean="0"/>
              <a:t>2. Использование ИОР при организации РППС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6180671" y="3427512"/>
            <a:ext cx="4718304" cy="2799867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Специальные программы.</a:t>
            </a: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Образовательный контент.</a:t>
            </a: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Требования к кадрам.</a:t>
            </a: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Функциональные и дидактические возможности.</a:t>
            </a: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Рекомендуемая литература для работы с ИОТ.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769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173" y="650989"/>
            <a:ext cx="6096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Times New Roman" panose="02020603050405020304" pitchFamily="18" charset="0"/>
              </a:rPr>
              <a:t>	Основой </a:t>
            </a:r>
            <a:r>
              <a:rPr lang="ru-RU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Times New Roman" panose="02020603050405020304" pitchFamily="18" charset="0"/>
              </a:rPr>
              <a:t>при организации образовательного процесса в дошкольной организации выступает ориентация не только на компетенции, которые формируются в дошкольном возрасте, но и на развитие совокупности личностных качеств, в том числе обеспечивающих </a:t>
            </a:r>
            <a:r>
              <a:rPr lang="ru-RU" sz="240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Times New Roman" panose="02020603050405020304" pitchFamily="18" charset="0"/>
              </a:rPr>
              <a:t>психологическую готовность</a:t>
            </a:r>
            <a:r>
              <a:rPr lang="ru-RU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Times New Roman" panose="02020603050405020304" pitchFamily="18" charset="0"/>
              </a:rPr>
              <a:t> ребенка к школе и гармоничное вступление в более взрослый период жизни. Развитие ребенка осуществляется </a:t>
            </a:r>
            <a:r>
              <a:rPr lang="ru-RU" sz="240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Times New Roman" panose="02020603050405020304" pitchFamily="18" charset="0"/>
              </a:rPr>
              <a:t>только в игре</a:t>
            </a:r>
            <a:r>
              <a:rPr lang="ru-RU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Times New Roman" panose="02020603050405020304" pitchFamily="18" charset="0"/>
              </a:rPr>
              <a:t>, а не в учебной деятельности. 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3" name="Рисунок 2" descr="SAM_007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1988" y="1816272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200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46235" y="788079"/>
            <a:ext cx="4346027" cy="4598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985" marR="38735" indent="299720" algn="just">
              <a:lnSpc>
                <a:spcPct val="122000"/>
              </a:lnSpc>
              <a:spcAft>
                <a:spcPts val="65"/>
              </a:spcAft>
            </a:pPr>
            <a:r>
              <a:rPr lang="ru-RU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Times New Roman" panose="02020603050405020304" pitchFamily="18" charset="0"/>
              </a:rPr>
              <a:t>Пособия</a:t>
            </a:r>
            <a:r>
              <a:rPr lang="ru-RU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Times New Roman" panose="02020603050405020304" pitchFamily="18" charset="0"/>
              </a:rPr>
              <a:t>, игры и игрушки, предлагаемые детям, не должны быть архаичными, их назначение должно нести информацию о современном мире и стимулировать поисково-исследовательскую детскую деятельность.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63863" y="943058"/>
            <a:ext cx="501343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Архаичный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– представляющий собой архаизм, архаику, свойственное старине (С. И. Ожегов, Н. Ю. Шведова «Толковый словарь русского языка»)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16386" name="Picture 2" descr="http://xn--e1alide.xn--p1ai/foto/region-spec/1/8/norm/mglinskaya-igrushka-53634d511cfc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83925" y="3486381"/>
            <a:ext cx="3589707" cy="27016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36188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6744" y="848063"/>
            <a:ext cx="10736318" cy="2259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985" marR="38735" indent="299720" algn="just">
              <a:spcAft>
                <a:spcPts val="65"/>
              </a:spcAft>
            </a:pPr>
            <a:r>
              <a:rPr lang="ru-RU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Times New Roman" panose="02020603050405020304" pitchFamily="18" charset="0"/>
              </a:rPr>
              <a:t>Все </a:t>
            </a:r>
            <a:r>
              <a:rPr lang="ru-RU" sz="2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Times New Roman" panose="02020603050405020304" pitchFamily="18" charset="0"/>
              </a:rPr>
              <a:t>предметы должны быть известны детям, соответствовать их индивидуальным особенностям (возрастным и гендерным) для осуществления полноценной самостоятельной и совместной со сверстниками деятельности. В РППС должны быть включены также предметы для совместной деятельности ребенка со взрослым (педагогом).  </a:t>
            </a:r>
          </a:p>
          <a:p>
            <a:r>
              <a:rPr lang="ru-RU" sz="2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Times New Roman" panose="02020603050405020304" pitchFamily="18" charset="0"/>
              </a:rPr>
              <a:t>Предметное содержание РППС должно выполнять информативные функции об окружающем мире и передачи социального опыта детям. 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15362" name="Picture 2" descr="http://goods4baby.com/sites/default/files/1310982270_igrushki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20253" y="3151387"/>
            <a:ext cx="3577182" cy="3133612"/>
          </a:xfrm>
          <a:prstGeom prst="rect">
            <a:avLst/>
          </a:prstGeom>
          <a:noFill/>
        </p:spPr>
      </p:pic>
      <p:pic>
        <p:nvPicPr>
          <p:cNvPr id="15364" name="Picture 4" descr="http://img0.liveinternet.ru/images/attach/c/0/121/184/121184522_12_otlichnuyh_idey_dlya_sovmestnuyh_igr_roditeley_i_detey_kotoruye_pomogut_razvit_u_rebenka_vuyderzhku_i_umenie_sosredotochivatsy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52363" y="3142621"/>
            <a:ext cx="4361834" cy="29030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22391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Требования к предметному содержанию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2476499"/>
            <a:ext cx="4718304" cy="576262"/>
          </a:xfrm>
        </p:spPr>
        <p:txBody>
          <a:bodyPr/>
          <a:lstStyle/>
          <a:p>
            <a:r>
              <a:rPr lang="ru-RU" dirty="0" smtClean="0"/>
              <a:t>Общие (не должны быть):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62152" y="3052762"/>
            <a:ext cx="5351552" cy="3158852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провоцировать ребенка на агрессивные действия</a:t>
            </a:r>
            <a:r>
              <a:rPr lang="ru-RU" dirty="0" smtClean="0"/>
              <a:t>;</a:t>
            </a:r>
          </a:p>
          <a:p>
            <a:r>
              <a:rPr lang="ru-RU" dirty="0"/>
              <a:t>вызывать у него проявление </a:t>
            </a:r>
            <a:r>
              <a:rPr lang="ru-RU" dirty="0" smtClean="0"/>
              <a:t>жестокости;</a:t>
            </a:r>
          </a:p>
          <a:p>
            <a:r>
              <a:rPr lang="ru-RU" dirty="0"/>
              <a:t>игровые сюжеты, связанные с безнравственностью и насилием; </a:t>
            </a:r>
            <a:endParaRPr lang="ru-RU" dirty="0" smtClean="0"/>
          </a:p>
          <a:p>
            <a:r>
              <a:rPr lang="ru-RU" dirty="0"/>
              <a:t>вызывать у </a:t>
            </a:r>
            <a:r>
              <a:rPr lang="ru-RU" dirty="0" smtClean="0"/>
              <a:t>ребёнка </a:t>
            </a:r>
            <a:r>
              <a:rPr lang="ru-RU" dirty="0"/>
              <a:t>нездоровый интерес к сексуальным </a:t>
            </a:r>
            <a:r>
              <a:rPr lang="ru-RU" dirty="0" smtClean="0"/>
              <a:t>проблемам;</a:t>
            </a:r>
          </a:p>
          <a:p>
            <a:r>
              <a:rPr lang="ru-RU" dirty="0"/>
              <a:t>провоцировать </a:t>
            </a:r>
            <a:r>
              <a:rPr lang="ru-RU" dirty="0" smtClean="0"/>
              <a:t>ребёнка </a:t>
            </a:r>
            <a:r>
              <a:rPr lang="ru-RU" dirty="0"/>
              <a:t>на пренебрежительное или негативное </a:t>
            </a:r>
            <a:r>
              <a:rPr lang="ru-RU" dirty="0" smtClean="0"/>
              <a:t>отношение.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0671" y="2476499"/>
            <a:ext cx="4718304" cy="576262"/>
          </a:xfrm>
        </p:spPr>
        <p:txBody>
          <a:bodyPr/>
          <a:lstStyle/>
          <a:p>
            <a:r>
              <a:rPr lang="ru-RU" dirty="0" smtClean="0"/>
              <a:t>Специальные (должны быть):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80671" y="3052762"/>
            <a:ext cx="5343922" cy="3158852"/>
          </a:xfrm>
        </p:spPr>
        <p:txBody>
          <a:bodyPr/>
          <a:lstStyle/>
          <a:p>
            <a:r>
              <a:rPr lang="ru-RU" dirty="0"/>
              <a:t>п</a:t>
            </a:r>
            <a:r>
              <a:rPr lang="ru-RU" dirty="0" smtClean="0"/>
              <a:t>олифункциональность;</a:t>
            </a:r>
          </a:p>
          <a:p>
            <a:r>
              <a:rPr lang="ru-RU" dirty="0"/>
              <a:t>применение элементов РППС в совместной </a:t>
            </a:r>
            <a:r>
              <a:rPr lang="ru-RU" dirty="0" smtClean="0"/>
              <a:t>деятельности;</a:t>
            </a:r>
          </a:p>
          <a:p>
            <a:r>
              <a:rPr lang="ru-RU" dirty="0"/>
              <a:t>дидактическая </a:t>
            </a:r>
            <a:r>
              <a:rPr lang="ru-RU" dirty="0" smtClean="0"/>
              <a:t>ценность;</a:t>
            </a:r>
          </a:p>
          <a:p>
            <a:r>
              <a:rPr lang="ru-RU" dirty="0"/>
              <a:t>эстетическая </a:t>
            </a:r>
            <a:r>
              <a:rPr lang="ru-RU" dirty="0" smtClean="0"/>
              <a:t>ценность.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56435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Обеспечение РППС</a:t>
            </a:r>
            <a:endParaRPr lang="ru-RU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2005786"/>
            <a:ext cx="9601196" cy="15140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	</a:t>
            </a:r>
            <a:r>
              <a:rPr lang="ru-RU" sz="2000" dirty="0" smtClean="0"/>
              <a:t>В </a:t>
            </a:r>
            <a:r>
              <a:rPr lang="ru-RU" sz="2000" dirty="0"/>
              <a:t>качестве фактора негативного воздействия выступает игровая продукция – игры, игрушки, игровые информационные ресурсы, взаимодействие ребенка с которыми грозит ему ущербом, травмой для физического, психического и </a:t>
            </a:r>
            <a:r>
              <a:rPr lang="ru-RU" sz="2000" dirty="0" smtClean="0"/>
              <a:t>духовно-нравственного </a:t>
            </a:r>
            <a:r>
              <a:rPr lang="ru-RU" sz="2000" dirty="0"/>
              <a:t>развития. </a:t>
            </a:r>
            <a:endParaRPr lang="ru-RU" dirty="0"/>
          </a:p>
          <a:p>
            <a:endParaRPr lang="ru-RU" dirty="0"/>
          </a:p>
        </p:txBody>
      </p:sp>
      <p:sp>
        <p:nvSpPr>
          <p:cNvPr id="11266" name="AutoShape 2" descr="http://image.newsru.com/pict/id/large/899476_20061027173326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http://image.newsru.com/pict/id/large/899476_20061027173326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70" name="Picture 6" descr="http://tanuna.at.ua/_bl/1/0362349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63486" y="3413826"/>
            <a:ext cx="3790124" cy="25014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272" name="Picture 8" descr="http://www.ellf.ru/uploads/posts/2007-12/1197861817_toy_1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19368" y="3539887"/>
            <a:ext cx="1965277" cy="2620370"/>
          </a:xfrm>
          <a:prstGeom prst="rect">
            <a:avLst/>
          </a:prstGeom>
          <a:noFill/>
        </p:spPr>
      </p:pic>
      <p:pic>
        <p:nvPicPr>
          <p:cNvPr id="11274" name="Picture 10" descr="http://static.novate.ru/files/la-s0leil/vinyl/vinyl_toys4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16936" y="3581579"/>
            <a:ext cx="3051649" cy="22460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412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Принципы оценки безопасности игровой продукции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3683" y="2556931"/>
            <a:ext cx="6653048" cy="2787579"/>
          </a:xfrm>
        </p:spPr>
        <p:txBody>
          <a:bodyPr>
            <a:normAutofit/>
          </a:bodyPr>
          <a:lstStyle/>
          <a:p>
            <a:pPr lvl="0" fontAlgn="base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Физическая и экологическая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безопасность.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lvl="0" fontAlgn="base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Психофизиологическая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безопасность.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lvl="0" fontAlgn="base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Психологическая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безопасность.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lvl="0" fontAlgn="base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Нравственно-духовная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безопасность.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3762"/>
          <p:cNvPicPr/>
          <p:nvPr/>
        </p:nvPicPr>
        <p:blipFill>
          <a:blip r:embed="rId2"/>
          <a:stretch>
            <a:fillRect/>
          </a:stretch>
        </p:blipFill>
        <p:spPr>
          <a:xfrm>
            <a:off x="8071945" y="2556930"/>
            <a:ext cx="3042745" cy="3260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1703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Физическая и экологическая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безопасность </a:t>
            </a:r>
            <a:b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</a:br>
            <a:r>
              <a:rPr lang="ru-RU" sz="3200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(параметры экспертного оценивания)</a:t>
            </a:r>
            <a:endParaRPr lang="ru-RU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36529" y="2572698"/>
            <a:ext cx="3118943" cy="3318936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Bookman Old Style" panose="02050604050505020204" pitchFamily="18" charset="0"/>
              </a:rPr>
              <a:t>Визуальные;</a:t>
            </a:r>
          </a:p>
          <a:p>
            <a:r>
              <a:rPr lang="ru-RU" b="1" dirty="0" smtClean="0">
                <a:latin typeface="Bookman Old Style" panose="02050604050505020204" pitchFamily="18" charset="0"/>
              </a:rPr>
              <a:t>Тактильные;</a:t>
            </a:r>
          </a:p>
          <a:p>
            <a:r>
              <a:rPr lang="ru-RU" b="1" dirty="0" smtClean="0">
                <a:latin typeface="Bookman Old Style" panose="02050604050505020204" pitchFamily="18" charset="0"/>
              </a:rPr>
              <a:t>Обонятельные;</a:t>
            </a:r>
          </a:p>
          <a:p>
            <a:r>
              <a:rPr lang="ru-RU" b="1" dirty="0" smtClean="0">
                <a:latin typeface="Bookman Old Style" panose="02050604050505020204" pitchFamily="18" charset="0"/>
              </a:rPr>
              <a:t>Вкусовые;</a:t>
            </a:r>
          </a:p>
          <a:p>
            <a:r>
              <a:rPr lang="ru-RU" b="1" dirty="0" smtClean="0">
                <a:latin typeface="Bookman Old Style" panose="02050604050505020204" pitchFamily="18" charset="0"/>
              </a:rPr>
              <a:t>Звуковые;</a:t>
            </a:r>
          </a:p>
          <a:p>
            <a:r>
              <a:rPr lang="ru-RU" b="1" dirty="0" smtClean="0">
                <a:latin typeface="Bookman Old Style" panose="02050604050505020204" pitchFamily="18" charset="0"/>
              </a:rPr>
              <a:t>Кинетические.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pic>
        <p:nvPicPr>
          <p:cNvPr id="8194" name="Picture 2" descr="http://rb7.ru/files/story_img/igrushki_15043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9117" y="3491644"/>
            <a:ext cx="2879678" cy="2530004"/>
          </a:xfrm>
          <a:prstGeom prst="rect">
            <a:avLst/>
          </a:prstGeom>
          <a:noFill/>
        </p:spPr>
      </p:pic>
      <p:pic>
        <p:nvPicPr>
          <p:cNvPr id="8196" name="Picture 4" descr="http://meduniver.com/Medical/Psixology/Img/igrushki_dlia_malishei-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78653" y="2470245"/>
            <a:ext cx="3214348" cy="26857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56241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342</TotalTime>
  <Words>543</Words>
  <Application>Microsoft Office PowerPoint</Application>
  <PresentationFormat>Произвольный</PresentationFormat>
  <Paragraphs>74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Натуральные материалы</vt:lpstr>
      <vt:lpstr>Организация развивающей предметно-пространственной  среды в соответствии с федеральным государственным образовательным стандартом дошкольного образования. </vt:lpstr>
      <vt:lpstr>Структура методических рекомендаций</vt:lpstr>
      <vt:lpstr>Слайд 3</vt:lpstr>
      <vt:lpstr>Слайд 4</vt:lpstr>
      <vt:lpstr>Слайд 5</vt:lpstr>
      <vt:lpstr>Требования к предметному содержанию </vt:lpstr>
      <vt:lpstr>Обеспечение РППС</vt:lpstr>
      <vt:lpstr>Принципы оценки безопасности игровой продукции</vt:lpstr>
      <vt:lpstr>Физическая и экологическая безопасность  (параметры экспертного оценивания)</vt:lpstr>
      <vt:lpstr>Психофизиологическая безопасность</vt:lpstr>
      <vt:lpstr>Психологическая безопасность (критерии)</vt:lpstr>
      <vt:lpstr>Психологические риски игровой продукции требуют внимания к игрушкам, имеющим следующие конструктивные особенности</vt:lpstr>
      <vt:lpstr>Психологические риски игровой продукции требуют внимания к игрушкам, имеющим следующие конструктивные особенности</vt:lpstr>
      <vt:lpstr>Психологические риски игровой продукции требуют внимания к игрушкам, имеющим следующие конструктивные особенности</vt:lpstr>
      <vt:lpstr>Психологические риски игровой продукции требуют внимания к игрушкам, имеющим следующие конструктивные особенности</vt:lpstr>
      <vt:lpstr>Нравственно-духовная безопасность</vt:lpstr>
      <vt:lpstr>Слайд 17</vt:lpstr>
      <vt:lpstr>Слайд 18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развивающей предметно-пространственной  среды в соответствии с федеральным государственным образовательным стандартом дошкольного образования.</dc:title>
  <dc:creator>User</dc:creator>
  <cp:lastModifiedBy>сад</cp:lastModifiedBy>
  <cp:revision>25</cp:revision>
  <dcterms:created xsi:type="dcterms:W3CDTF">2015-12-07T13:56:25Z</dcterms:created>
  <dcterms:modified xsi:type="dcterms:W3CDTF">2015-12-10T03:35:39Z</dcterms:modified>
</cp:coreProperties>
</file>