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23"/>
  </p:handoutMasterIdLst>
  <p:sldIdLst>
    <p:sldId id="292" r:id="rId2"/>
    <p:sldId id="262" r:id="rId3"/>
    <p:sldId id="266" r:id="rId4"/>
    <p:sldId id="267" r:id="rId5"/>
    <p:sldId id="270" r:id="rId6"/>
    <p:sldId id="271" r:id="rId7"/>
    <p:sldId id="272" r:id="rId8"/>
    <p:sldId id="285" r:id="rId9"/>
    <p:sldId id="286" r:id="rId10"/>
    <p:sldId id="273" r:id="rId11"/>
    <p:sldId id="287" r:id="rId12"/>
    <p:sldId id="288" r:id="rId13"/>
    <p:sldId id="289" r:id="rId14"/>
    <p:sldId id="274" r:id="rId15"/>
    <p:sldId id="275" r:id="rId16"/>
    <p:sldId id="280" r:id="rId17"/>
    <p:sldId id="284" r:id="rId18"/>
    <p:sldId id="290" r:id="rId19"/>
    <p:sldId id="281" r:id="rId20"/>
    <p:sldId id="282" r:id="rId21"/>
    <p:sldId id="291"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FFBFF"/>
    <a:srgbClr val="F8FFEF"/>
    <a:srgbClr val="EBF0F9"/>
    <a:srgbClr val="D4DFF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380"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183BBA-73D1-4914-9110-E64C1C06F6F3}" type="datetimeFigureOut">
              <a:rPr lang="ru-RU" smtClean="0"/>
              <a:pPr/>
              <a:t>16.02.2016</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A473D42-9708-44BD-982B-4BFAEC9E428E}" type="slidenum">
              <a:rPr lang="ru-RU" smtClean="0"/>
              <a:pPr/>
              <a:t>‹#›</a:t>
            </a:fld>
            <a:endParaRPr lang="ru-RU"/>
          </a:p>
        </p:txBody>
      </p:sp>
    </p:spTree>
    <p:extLst>
      <p:ext uri="{BB962C8B-B14F-4D97-AF65-F5344CB8AC3E}">
        <p14:creationId xmlns:p14="http://schemas.microsoft.com/office/powerpoint/2010/main" xmlns="" val="392282318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298345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47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108604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1266891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981956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2460475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217317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439204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418682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4150939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932DD92-39BE-43C6-992C-D6A4EE3AD28C}" type="datetimeFigureOut">
              <a:rPr lang="ru-RU" smtClean="0"/>
              <a:pPr/>
              <a:t>16.02.2016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18397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4DFF4"/>
            </a:gs>
            <a:gs pos="83000">
              <a:srgbClr val="EBF0F9"/>
            </a:gs>
            <a:gs pos="100000">
              <a:srgbClr val="EFFBFF"/>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32DD92-39BE-43C6-992C-D6A4EE3AD28C}" type="datetimeFigureOut">
              <a:rPr lang="ru-RU" smtClean="0"/>
              <a:pPr/>
              <a:t>16.02.2016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B99C6D-682E-4483-974E-2A4605793918}" type="slidenum">
              <a:rPr lang="ru-RU" smtClean="0"/>
              <a:pPr/>
              <a:t>‹#›</a:t>
            </a:fld>
            <a:endParaRPr lang="ru-RU"/>
          </a:p>
        </p:txBody>
      </p:sp>
    </p:spTree>
    <p:extLst>
      <p:ext uri="{BB962C8B-B14F-4D97-AF65-F5344CB8AC3E}">
        <p14:creationId xmlns:p14="http://schemas.microsoft.com/office/powerpoint/2010/main" xmlns="" val="2586073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rusacademedu.ru/wp-content/uploads/2016/02/5.-malevanov-o-rabote-umo-28.10.15.pdf"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1084;&#1086;&#1085;&#1080;&#1090;&#1086;&#1088;&#1080;&#1085;&#1075;%20&#8470;%20662.docx"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31540" y="1844824"/>
            <a:ext cx="8388932" cy="2547714"/>
          </a:xfrm>
        </p:spPr>
        <p:txBody>
          <a:bodyPr>
            <a:normAutofit/>
          </a:bodyPr>
          <a:lstStyle/>
          <a:p>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Аттестация</a:t>
            </a:r>
            <a:b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b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педагогических работников </a:t>
            </a:r>
            <a:endParaRPr lang="ru-RU" sz="27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403648" y="5157192"/>
            <a:ext cx="6400800" cy="1368152"/>
          </a:xfrm>
        </p:spPr>
        <p:txBody>
          <a:bodyPr>
            <a:normAutofit/>
          </a:bodyPr>
          <a:lstStyle/>
          <a:p>
            <a:pPr>
              <a:defRPr/>
            </a:pPr>
            <a:r>
              <a:rPr lang="ru-RU" sz="2400" dirty="0">
                <a:solidFill>
                  <a:schemeClr val="tx1"/>
                </a:solidFill>
                <a:latin typeface="Times New Roman" panose="02020603050405020304" pitchFamily="18" charset="0"/>
                <a:cs typeface="Times New Roman" panose="02020603050405020304" pitchFamily="18" charset="0"/>
              </a:rPr>
              <a:t>Оптимизация </a:t>
            </a:r>
            <a:r>
              <a:rPr lang="ru-RU" sz="2400" dirty="0" smtClean="0">
                <a:solidFill>
                  <a:schemeClr val="tx1"/>
                </a:solidFill>
                <a:latin typeface="Times New Roman" panose="02020603050405020304" pitchFamily="18" charset="0"/>
                <a:cs typeface="Times New Roman" panose="02020603050405020304" pitchFamily="18" charset="0"/>
              </a:rPr>
              <a:t>правоприменения</a:t>
            </a:r>
          </a:p>
          <a:p>
            <a:pPr>
              <a:defRPr/>
            </a:pPr>
            <a:r>
              <a:rPr lang="ru-RU" sz="2400" dirty="0" smtClean="0">
                <a:solidFill>
                  <a:schemeClr val="tx1"/>
                </a:solidFill>
                <a:latin typeface="Times New Roman" panose="02020603050405020304" pitchFamily="18" charset="0"/>
                <a:cs typeface="Times New Roman" panose="02020603050405020304" pitchFamily="18" charset="0"/>
              </a:rPr>
              <a:t>Порядка </a:t>
            </a:r>
            <a:r>
              <a:rPr lang="ru-RU" sz="2400" dirty="0" smtClean="0">
                <a:solidFill>
                  <a:schemeClr val="tx1"/>
                </a:solidFill>
                <a:latin typeface="Times New Roman" panose="02020603050405020304" pitchFamily="18" charset="0"/>
                <a:cs typeface="Times New Roman" panose="02020603050405020304" pitchFamily="18" charset="0"/>
              </a:rPr>
              <a:t>аттестации №276 от 2014 года</a:t>
            </a:r>
            <a:endParaRPr lang="ru-RU" sz="2400" dirty="0">
              <a:solidFill>
                <a:schemeClr val="tx1"/>
              </a:solidFill>
              <a:latin typeface="Times New Roman" panose="02020603050405020304" pitchFamily="18" charset="0"/>
              <a:cs typeface="Times New Roman" panose="02020603050405020304" pitchFamily="18" charset="0"/>
            </a:endParaRPr>
          </a:p>
          <a:p>
            <a:pPr>
              <a:defRPr/>
            </a:pPr>
            <a:r>
              <a:rPr lang="ru-RU" sz="2400" dirty="0">
                <a:solidFill>
                  <a:schemeClr val="tx1"/>
                </a:solidFill>
                <a:latin typeface="Times New Roman" panose="02020603050405020304" pitchFamily="18" charset="0"/>
                <a:cs typeface="Times New Roman" panose="02020603050405020304" pitchFamily="18" charset="0"/>
              </a:rPr>
              <a:t>в субъектах Российской </a:t>
            </a:r>
            <a:r>
              <a:rPr lang="ru-RU" sz="2400" dirty="0" smtClean="0">
                <a:solidFill>
                  <a:schemeClr val="tx1"/>
                </a:solidFill>
                <a:latin typeface="Times New Roman" panose="02020603050405020304" pitchFamily="18" charset="0"/>
                <a:cs typeface="Times New Roman" panose="02020603050405020304" pitchFamily="18" charset="0"/>
              </a:rPr>
              <a:t>Федерации</a:t>
            </a:r>
            <a:endParaRPr lang="ru-RU" sz="2400" dirty="0">
              <a:solidFill>
                <a:schemeClr val="tx1"/>
              </a:solidFill>
              <a:latin typeface="Times New Roman" panose="02020603050405020304" pitchFamily="18" charset="0"/>
              <a:cs typeface="Times New Roman" panose="02020603050405020304" pitchFamily="18" charset="0"/>
            </a:endParaRPr>
          </a:p>
        </p:txBody>
      </p:sp>
      <p:pic>
        <p:nvPicPr>
          <p:cNvPr id="1026"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4" name="TextBox 3"/>
          <p:cNvSpPr txBox="1"/>
          <p:nvPr/>
        </p:nvSpPr>
        <p:spPr>
          <a:xfrm>
            <a:off x="899592" y="166012"/>
            <a:ext cx="7704856" cy="1077218"/>
          </a:xfrm>
          <a:prstGeom prst="rect">
            <a:avLst/>
          </a:prstGeom>
          <a:noFill/>
        </p:spPr>
        <p:txBody>
          <a:bodyPr wrap="square" rtlCol="0">
            <a:spAutoFit/>
          </a:bodyPr>
          <a:lstStyle/>
          <a:p>
            <a:pPr algn="ctr"/>
            <a:r>
              <a:rPr lang="ru-RU" sz="1600" dirty="0" smtClean="0">
                <a:latin typeface="Times New Roman" panose="02020603050405020304" pitchFamily="18" charset="0"/>
                <a:cs typeface="Times New Roman" panose="02020603050405020304" pitchFamily="18" charset="0"/>
              </a:rPr>
              <a:t>Государственное автономное образовательное учреждение дополнительного профессионального образования Свердловской области</a:t>
            </a:r>
          </a:p>
          <a:p>
            <a:pPr algn="ctr"/>
            <a:r>
              <a:rPr lang="ru-RU" sz="1600" dirty="0" smtClean="0">
                <a:latin typeface="Times New Roman" panose="02020603050405020304" pitchFamily="18" charset="0"/>
                <a:cs typeface="Times New Roman" panose="02020603050405020304" pitchFamily="18" charset="0"/>
              </a:rPr>
              <a:t>«Институт развития </a:t>
            </a:r>
            <a:r>
              <a:rPr lang="ru-RU" sz="1400" dirty="0" smtClean="0">
                <a:latin typeface="Times New Roman" panose="02020603050405020304" pitchFamily="18" charset="0"/>
                <a:cs typeface="Times New Roman" panose="02020603050405020304" pitchFamily="18" charset="0"/>
              </a:rPr>
              <a:t>образования</a:t>
            </a:r>
            <a:r>
              <a:rPr lang="ru-RU" sz="1600" dirty="0" smtClean="0">
                <a:latin typeface="Times New Roman" panose="02020603050405020304" pitchFamily="18" charset="0"/>
                <a:cs typeface="Times New Roman" panose="02020603050405020304" pitchFamily="18" charset="0"/>
              </a:rPr>
              <a:t>»</a:t>
            </a:r>
          </a:p>
          <a:p>
            <a:pPr algn="ct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531304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540" y="116633"/>
            <a:ext cx="8579296" cy="1143000"/>
          </a:xfrm>
        </p:spPr>
        <p:txBody>
          <a:bodyPr>
            <a:normAutofit/>
          </a:bodyPr>
          <a:lstStyle/>
          <a:p>
            <a:r>
              <a:rPr lang="ru-RU" sz="3200" dirty="0" smtClean="0"/>
              <a:t>   </a:t>
            </a:r>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Источники информации о педработниках</a:t>
            </a:r>
            <a:endParaRPr lang="ru-RU" sz="32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23528" y="1412776"/>
            <a:ext cx="8568952" cy="4968552"/>
          </a:xfrm>
        </p:spPr>
        <p:txBody>
          <a:bodyPr>
            <a:noAutofit/>
          </a:bodyPr>
          <a:lstStyle/>
          <a:p>
            <a:pPr marL="0" indent="0" algn="ctr">
              <a:buNone/>
              <a:defRPr/>
            </a:pPr>
            <a:r>
              <a:rPr lang="ru-RU" sz="2400" b="1" dirty="0" smtClean="0">
                <a:latin typeface="Times New Roman" panose="02020603050405020304" pitchFamily="18" charset="0"/>
                <a:cs typeface="Times New Roman" panose="02020603050405020304" pitchFamily="18" charset="0"/>
              </a:rPr>
              <a:t>Аттестационная комиссия осуществляет самостоятельный </a:t>
            </a:r>
          </a:p>
          <a:p>
            <a:pPr marL="0" indent="0" algn="ctr">
              <a:buNone/>
              <a:defRPr/>
            </a:pPr>
            <a:r>
              <a:rPr lang="ru-RU" sz="2400" b="1" dirty="0" smtClean="0">
                <a:latin typeface="Times New Roman" panose="02020603050405020304" pitchFamily="18" charset="0"/>
                <a:cs typeface="Times New Roman" panose="02020603050405020304" pitchFamily="18" charset="0"/>
              </a:rPr>
              <a:t>сбор информации о результатах деятельности педработника, в том числе используя следующие источники:</a:t>
            </a:r>
          </a:p>
          <a:p>
            <a:pPr marL="0" indent="358775">
              <a:defRPr/>
            </a:pPr>
            <a:r>
              <a:rPr lang="ru-RU" sz="2800" dirty="0" smtClean="0">
                <a:latin typeface="Times New Roman" panose="02020603050405020304" pitchFamily="18" charset="0"/>
                <a:cs typeface="Times New Roman" panose="02020603050405020304" pitchFamily="18" charset="0"/>
              </a:rPr>
              <a:t>официальные сайты организаций, осуществляющих образовательную деятельность, в сети «Интернет»</a:t>
            </a:r>
          </a:p>
          <a:p>
            <a:pPr marL="0" indent="358775">
              <a:defRPr/>
            </a:pPr>
            <a:r>
              <a:rPr lang="ru-RU" sz="2800" dirty="0" smtClean="0">
                <a:latin typeface="Times New Roman" panose="02020603050405020304" pitchFamily="18" charset="0"/>
                <a:cs typeface="Times New Roman" panose="02020603050405020304" pitchFamily="18" charset="0"/>
              </a:rPr>
              <a:t>личные Интернет-ресурсы педработников в сети «Интернет»</a:t>
            </a:r>
          </a:p>
          <a:p>
            <a:pPr marL="0" indent="358775">
              <a:defRPr/>
            </a:pPr>
            <a:r>
              <a:rPr lang="ru-RU" sz="2800" dirty="0" smtClean="0">
                <a:latin typeface="Times New Roman" panose="02020603050405020304" pitchFamily="18" charset="0"/>
                <a:cs typeface="Times New Roman" panose="02020603050405020304" pitchFamily="18" charset="0"/>
              </a:rPr>
              <a:t>итоги мониторинга системы образования</a:t>
            </a:r>
          </a:p>
          <a:p>
            <a:pPr marL="0" indent="358775">
              <a:defRPr/>
            </a:pPr>
            <a:r>
              <a:rPr lang="ru-RU" sz="2800" dirty="0" smtClean="0">
                <a:latin typeface="Times New Roman" panose="02020603050405020304" pitchFamily="18" charset="0"/>
                <a:cs typeface="Times New Roman" panose="02020603050405020304" pitchFamily="18" charset="0"/>
              </a:rPr>
              <a:t>информационные карты участников конкурсов</a:t>
            </a:r>
            <a:endParaRPr lang="ru-RU" sz="2800" i="1" dirty="0" smtClean="0">
              <a:latin typeface="Times New Roman" panose="02020603050405020304" pitchFamily="18" charset="0"/>
              <a:cs typeface="Times New Roman" panose="02020603050405020304" pitchFamily="18" charset="0"/>
            </a:endParaRPr>
          </a:p>
          <a:p>
            <a:pPr marL="0" indent="358775">
              <a:defRPr/>
            </a:pPr>
            <a:r>
              <a:rPr lang="ru-RU" altLang="ru-RU" sz="2800" dirty="0" smtClean="0">
                <a:latin typeface="Times New Roman" panose="02020603050405020304" pitchFamily="18" charset="0"/>
                <a:cs typeface="Times New Roman" panose="02020603050405020304" pitchFamily="18" charset="0"/>
              </a:rPr>
              <a:t>результаты всероссийской олимпиады школьников</a:t>
            </a:r>
            <a:endParaRPr lang="ru-RU" altLang="ru-RU" sz="2800" i="1"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762177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367553"/>
            <a:ext cx="8208911" cy="7478970"/>
          </a:xfrm>
          <a:prstGeom prst="rect">
            <a:avLst/>
          </a:prstGeom>
        </p:spPr>
        <p:txBody>
          <a:bodyPr wrap="square">
            <a:spAutoFit/>
          </a:bodyPr>
          <a:lstStyle/>
          <a:p>
            <a:pPr algn="ctr"/>
            <a:r>
              <a:rPr lang="ru-RU" sz="2800" b="1" dirty="0" smtClean="0">
                <a:solidFill>
                  <a:srgbClr val="C00000"/>
                </a:solidFill>
                <a:latin typeface="Times New Roman" panose="02020603050405020304" pitchFamily="18" charset="0"/>
                <a:cs typeface="Times New Roman" panose="02020603050405020304" pitchFamily="18" charset="0"/>
              </a:rPr>
              <a:t>Постановление </a:t>
            </a:r>
            <a:r>
              <a:rPr lang="ru-RU" sz="2800" b="1" dirty="0">
                <a:solidFill>
                  <a:srgbClr val="C00000"/>
                </a:solidFill>
                <a:latin typeface="Times New Roman" panose="02020603050405020304" pitchFamily="18" charset="0"/>
                <a:cs typeface="Times New Roman" panose="02020603050405020304" pitchFamily="18" charset="0"/>
              </a:rPr>
              <a:t>Правительства РФ от 17 ноября 2015 г. N 1239</a:t>
            </a:r>
            <a:r>
              <a:rPr lang="ru-RU" sz="2800" b="1" dirty="0" smtClean="0">
                <a:solidFill>
                  <a:srgbClr val="C00000"/>
                </a:solidFill>
                <a:latin typeface="Times New Roman" panose="02020603050405020304" pitchFamily="18" charset="0"/>
                <a:cs typeface="Times New Roman" panose="02020603050405020304" pitchFamily="18" charset="0"/>
              </a:rPr>
              <a:t> </a:t>
            </a:r>
          </a:p>
          <a:p>
            <a:pPr algn="ctr"/>
            <a:r>
              <a:rPr lang="ru-RU" sz="2800" b="1" dirty="0" smtClean="0">
                <a:solidFill>
                  <a:srgbClr val="C00000"/>
                </a:solidFill>
                <a:latin typeface="Times New Roman" panose="02020603050405020304" pitchFamily="18" charset="0"/>
                <a:cs typeface="Times New Roman" panose="02020603050405020304" pitchFamily="18" charset="0"/>
              </a:rPr>
              <a:t>Правила выявления </a:t>
            </a:r>
            <a:r>
              <a:rPr lang="ru-RU" sz="2800" b="1" dirty="0">
                <a:solidFill>
                  <a:srgbClr val="C00000"/>
                </a:solidFill>
                <a:latin typeface="Times New Roman" panose="02020603050405020304" pitchFamily="18" charset="0"/>
                <a:cs typeface="Times New Roman" panose="02020603050405020304" pitchFamily="18" charset="0"/>
              </a:rPr>
              <a:t>детей, проявивших выдающиеся способности, сопровождения и </a:t>
            </a:r>
            <a:r>
              <a:rPr lang="ru-RU" sz="2800" b="1" dirty="0" smtClean="0">
                <a:solidFill>
                  <a:srgbClr val="C00000"/>
                </a:solidFill>
                <a:latin typeface="Times New Roman" panose="02020603050405020304" pitchFamily="18" charset="0"/>
                <a:cs typeface="Times New Roman" panose="02020603050405020304" pitchFamily="18" charset="0"/>
              </a:rPr>
              <a:t>мониторинга их дальнейшего развития</a:t>
            </a:r>
          </a:p>
          <a:p>
            <a:pPr algn="ctr"/>
            <a:endParaRPr lang="ru-RU" sz="2800" b="1" dirty="0">
              <a:solidFill>
                <a:srgbClr val="002060"/>
              </a:solidFill>
              <a:latin typeface="Times New Roman" panose="02020603050405020304" pitchFamily="18" charset="0"/>
              <a:cs typeface="Times New Roman" panose="02020603050405020304" pitchFamily="18" charset="0"/>
            </a:endParaRPr>
          </a:p>
          <a:p>
            <a:pPr algn="just"/>
            <a:r>
              <a:rPr lang="ru-RU" sz="2000" dirty="0" smtClean="0">
                <a:latin typeface="Times New Roman" panose="02020603050405020304" pitchFamily="18" charset="0"/>
                <a:cs typeface="Times New Roman" panose="02020603050405020304" pitchFamily="18" charset="0"/>
              </a:rPr>
              <a:t> </a:t>
            </a:r>
            <a:r>
              <a:rPr lang="ru-RU" sz="2400" b="1" dirty="0">
                <a:solidFill>
                  <a:srgbClr val="002060"/>
                </a:solidFill>
                <a:latin typeface="Times New Roman" panose="02020603050405020304" pitchFamily="18" charset="0"/>
                <a:cs typeface="Times New Roman" panose="02020603050405020304" pitchFamily="18" charset="0"/>
              </a:rPr>
              <a:t>Правила определяют порядок выявления детей, проявивших выдающиеся способности, федеральными государственными органами, органами государственной власти субъектов Российской Федерации, органами местного самоуправления, общественными и иными организациями (далее - организаторы), а также порядок сопровождения и мониторинга дальнейшего развития детей, проявивших выдающиеся способности (далее - одаренные дети). </a:t>
            </a:r>
            <a:endParaRPr lang="ru-RU" sz="2400" b="1" dirty="0" smtClean="0">
              <a:solidFill>
                <a:srgbClr val="002060"/>
              </a:solidFill>
              <a:latin typeface="Times New Roman" panose="02020603050405020304" pitchFamily="18" charset="0"/>
              <a:cs typeface="Times New Roman" panose="02020603050405020304" pitchFamily="18" charset="0"/>
            </a:endParaRPr>
          </a:p>
          <a:p>
            <a:pPr indent="439738" algn="just">
              <a:buFont typeface="Wingdings" pitchFamily="2" charset="2"/>
              <a:buChar char="ü"/>
            </a:pPr>
            <a:endParaRPr lang="ru-RU" sz="2400" b="1" dirty="0" smtClean="0">
              <a:latin typeface="Times New Roman" pitchFamily="18" charset="0"/>
              <a:cs typeface="Times New Roman" pitchFamily="18" charset="0"/>
            </a:endParaRPr>
          </a:p>
          <a:p>
            <a:pPr algn="just"/>
            <a:endParaRPr lang="ru-RU" sz="2400" b="1" dirty="0" smtClean="0">
              <a:latin typeface="Times New Roman" pitchFamily="18" charset="0"/>
              <a:cs typeface="Times New Roman" pitchFamily="18" charset="0"/>
            </a:endParaRPr>
          </a:p>
          <a:p>
            <a:pPr indent="439738" algn="just">
              <a:buFont typeface="Wingdings" pitchFamily="2" charset="2"/>
              <a:buChar char="ü"/>
            </a:pPr>
            <a:endParaRPr lang="ru-RU" sz="2400" b="1" dirty="0" smtClean="0">
              <a:latin typeface="Times New Roman" pitchFamily="18" charset="0"/>
              <a:cs typeface="Times New Roman" pitchFamily="18" charset="0"/>
            </a:endParaRPr>
          </a:p>
          <a:p>
            <a:pPr algn="just"/>
            <a:endParaRPr lang="ru-RU" sz="2400" b="1" dirty="0">
              <a:latin typeface="Times New Roman" pitchFamily="18" charset="0"/>
              <a:cs typeface="Times New Roman"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12433830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6112" y="148471"/>
            <a:ext cx="8108376" cy="1015663"/>
          </a:xfrm>
          <a:prstGeom prst="rect">
            <a:avLst/>
          </a:prstGeom>
          <a:noFill/>
        </p:spPr>
        <p:txBody>
          <a:bodyPr wrap="square" rtlCol="0">
            <a:spAutoFit/>
          </a:bodyPr>
          <a:lstStyle/>
          <a:p>
            <a:pPr algn="ctr"/>
            <a:r>
              <a:rPr lang="ru-RU"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Правила выявления детей, проявивших выдающиеся способности, сопровождения и мониторинга их дальнейшего развития</a:t>
            </a:r>
          </a:p>
        </p:txBody>
      </p:sp>
      <p:sp>
        <p:nvSpPr>
          <p:cNvPr id="5" name="Прямоугольник 4"/>
          <p:cNvSpPr/>
          <p:nvPr/>
        </p:nvSpPr>
        <p:spPr>
          <a:xfrm>
            <a:off x="431540" y="2014408"/>
            <a:ext cx="8244916" cy="3785652"/>
          </a:xfrm>
          <a:prstGeom prst="rect">
            <a:avLst/>
          </a:prstGeom>
        </p:spPr>
        <p:txBody>
          <a:bodyPr wrap="square">
            <a:spAutoFit/>
          </a:bodyPr>
          <a:lstStyle/>
          <a:p>
            <a:pPr indent="358775" algn="just"/>
            <a:r>
              <a:rPr lang="ru-RU" sz="2400" b="1" dirty="0" smtClean="0">
                <a:latin typeface="Times New Roman" panose="02020603050405020304" pitchFamily="18" charset="0"/>
                <a:cs typeface="Times New Roman" panose="02020603050405020304" pitchFamily="18" charset="0"/>
              </a:rPr>
              <a:t>1.  Выявление </a:t>
            </a:r>
            <a:r>
              <a:rPr lang="ru-RU" sz="2400" b="1" dirty="0">
                <a:latin typeface="Times New Roman" panose="02020603050405020304" pitchFamily="18" charset="0"/>
                <a:cs typeface="Times New Roman" panose="02020603050405020304" pitchFamily="18" charset="0"/>
              </a:rPr>
              <a:t>одаренных детей осуществляется посредством проведения олимпиад и иных интеллектуальных и (или) творческих конкурсов, мероприятий, направленных на развитие интеллектуальных и творческих способностей, способностей к занятиям физической культурой и спортом, интереса к научной (научно-исследовательской), творческой, физкультурно-спортивной деятельности, а также на пропаганду научных знаний, творческих и спортивных достижений (далее - мероприятия). </a:t>
            </a:r>
          </a:p>
        </p:txBody>
      </p:sp>
      <p:pic>
        <p:nvPicPr>
          <p:cNvPr id="6"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31014828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79512" y="1124744"/>
            <a:ext cx="8568952" cy="5755422"/>
          </a:xfrm>
          <a:prstGeom prst="rect">
            <a:avLst/>
          </a:prstGeom>
        </p:spPr>
        <p:txBody>
          <a:bodyPr wrap="square">
            <a:spAutoFit/>
          </a:bodyPr>
          <a:lstStyle/>
          <a:p>
            <a:endParaRPr lang="ru-RU" sz="2400" b="1" dirty="0" smtClean="0">
              <a:latin typeface="Times New Roman" panose="02020603050405020304" pitchFamily="18" charset="0"/>
              <a:cs typeface="Times New Roman" panose="02020603050405020304" pitchFamily="18" charset="0"/>
            </a:endParaRPr>
          </a:p>
          <a:p>
            <a:pPr indent="358775" algn="just"/>
            <a:r>
              <a:rPr lang="ru-RU" sz="2400" b="1" dirty="0" smtClean="0">
                <a:latin typeface="Times New Roman" panose="02020603050405020304" pitchFamily="18" charset="0"/>
                <a:cs typeface="Times New Roman" panose="02020603050405020304" pitchFamily="18" charset="0"/>
              </a:rPr>
              <a:t>2. Министерство </a:t>
            </a:r>
            <a:r>
              <a:rPr lang="ru-RU" sz="2400" b="1" dirty="0">
                <a:latin typeface="Times New Roman" panose="02020603050405020304" pitchFamily="18" charset="0"/>
                <a:cs typeface="Times New Roman" panose="02020603050405020304" pitchFamily="18" charset="0"/>
              </a:rPr>
              <a:t>образования и науки Российской Федерации до 1 июня текущего года утверждает перечень мероприятий на очередной учебный год, формируемый на основании перечней соответствующих </a:t>
            </a:r>
            <a:r>
              <a:rPr lang="ru-RU" sz="2400" b="1" dirty="0" smtClean="0">
                <a:latin typeface="Times New Roman" panose="02020603050405020304" pitchFamily="18" charset="0"/>
                <a:cs typeface="Times New Roman" panose="02020603050405020304" pitchFamily="18" charset="0"/>
              </a:rPr>
              <a:t>мероприятий.</a:t>
            </a:r>
          </a:p>
          <a:p>
            <a:pPr indent="358775" algn="just"/>
            <a:endParaRPr lang="ru-RU" sz="2400" b="1" dirty="0" smtClean="0">
              <a:latin typeface="Times New Roman" panose="02020603050405020304" pitchFamily="18" charset="0"/>
              <a:cs typeface="Times New Roman" panose="02020603050405020304" pitchFamily="18" charset="0"/>
            </a:endParaRPr>
          </a:p>
          <a:p>
            <a:pPr indent="358775" algn="just"/>
            <a:r>
              <a:rPr lang="ru-RU" sz="2400" b="1" dirty="0" smtClean="0">
                <a:latin typeface="Times New Roman" panose="02020603050405020304" pitchFamily="18" charset="0"/>
                <a:cs typeface="Times New Roman" panose="02020603050405020304" pitchFamily="18" charset="0"/>
              </a:rPr>
              <a:t>3. По </a:t>
            </a:r>
            <a:r>
              <a:rPr lang="ru-RU" sz="2400" b="1" dirty="0">
                <a:latin typeface="Times New Roman" panose="02020603050405020304" pitchFamily="18" charset="0"/>
                <a:cs typeface="Times New Roman" panose="02020603050405020304" pitchFamily="18" charset="0"/>
              </a:rPr>
              <a:t>итогам проведения мероприятий, включенных в перечень мероприятий на очередной учебный год, организаторы мероприятий направляют до 20 июля текущего года информацию об одаренных детях, являющихся победителями и призерами указанных мероприятий, в организацию, определенную </a:t>
            </a:r>
            <a:r>
              <a:rPr lang="ru-RU" sz="2400" b="1" dirty="0" smtClean="0">
                <a:latin typeface="Times New Roman" panose="02020603050405020304" pitchFamily="18" charset="0"/>
                <a:cs typeface="Times New Roman" panose="02020603050405020304" pitchFamily="18" charset="0"/>
              </a:rPr>
              <a:t>ответственной  </a:t>
            </a:r>
            <a:r>
              <a:rPr lang="ru-RU" sz="2400" b="1" dirty="0">
                <a:latin typeface="Times New Roman" panose="02020603050405020304" pitchFamily="18" charset="0"/>
                <a:cs typeface="Times New Roman" panose="02020603050405020304" pitchFamily="18" charset="0"/>
              </a:rPr>
              <a:t>(далее - оператор).</a:t>
            </a:r>
          </a:p>
          <a:p>
            <a:endParaRPr lang="ru-RU" sz="2800" b="1" dirty="0" smtClean="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p:txBody>
      </p:sp>
      <p:pic>
        <p:nvPicPr>
          <p:cNvPr id="6"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7" name="TextBox 6"/>
          <p:cNvSpPr txBox="1"/>
          <p:nvPr/>
        </p:nvSpPr>
        <p:spPr>
          <a:xfrm>
            <a:off x="856112" y="148471"/>
            <a:ext cx="8108376" cy="1015663"/>
          </a:xfrm>
          <a:prstGeom prst="rect">
            <a:avLst/>
          </a:prstGeom>
          <a:noFill/>
        </p:spPr>
        <p:txBody>
          <a:bodyPr wrap="square" rtlCol="0">
            <a:spAutoFit/>
          </a:bodyPr>
          <a:lstStyle/>
          <a:p>
            <a:pPr algn="ctr"/>
            <a:r>
              <a:rPr lang="ru-RU"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Правила выявления детей, проявивших выдающиеся способности, сопровождения и мониторинга их дальнейшего развития</a:t>
            </a:r>
          </a:p>
        </p:txBody>
      </p:sp>
    </p:spTree>
    <p:extLst>
      <p:ext uri="{BB962C8B-B14F-4D97-AF65-F5344CB8AC3E}">
        <p14:creationId xmlns:p14="http://schemas.microsoft.com/office/powerpoint/2010/main" xmlns="" val="2680341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540" y="0"/>
            <a:ext cx="8579296" cy="836712"/>
          </a:xfrm>
        </p:spPr>
        <p:txBody>
          <a:bodyPr>
            <a:normAutofit/>
          </a:bodyPr>
          <a:lstStyle/>
          <a:p>
            <a:r>
              <a:rPr lang="ru-RU" sz="2800" dirty="0" smtClean="0"/>
              <a:t>    </a:t>
            </a:r>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Анализ деятельности педработников</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600201"/>
            <a:ext cx="8229600" cy="3196952"/>
          </a:xfrm>
        </p:spPr>
        <p:txBody>
          <a:bodyPr>
            <a:normAutofit/>
          </a:bodyPr>
          <a:lstStyle/>
          <a:p>
            <a:pPr marL="0" indent="447675" algn="just">
              <a:buNone/>
            </a:pPr>
            <a:r>
              <a:rPr lang="ru-RU" altLang="ru-RU" sz="2800" dirty="0" smtClean="0">
                <a:latin typeface="Times New Roman" panose="02020603050405020304" pitchFamily="18" charset="0"/>
                <a:cs typeface="Times New Roman" panose="02020603050405020304" pitchFamily="18" charset="0"/>
              </a:rPr>
              <a:t>Специалисты, привлекаемые для анализа профессиональной деятельности педработников, </a:t>
            </a:r>
            <a:r>
              <a:rPr lang="ru-RU" altLang="ru-RU" sz="2800" b="1" dirty="0">
                <a:latin typeface="Times New Roman" panose="02020603050405020304" pitchFamily="18" charset="0"/>
                <a:cs typeface="Times New Roman" panose="02020603050405020304" pitchFamily="18" charset="0"/>
              </a:rPr>
              <a:t>должны обосновать соответствие (несоответствие) педработника заявленной категории</a:t>
            </a:r>
            <a:r>
              <a:rPr lang="ru-RU" altLang="ru-RU" sz="2800" dirty="0">
                <a:latin typeface="Times New Roman" panose="02020603050405020304" pitchFamily="18" charset="0"/>
                <a:cs typeface="Times New Roman" panose="02020603050405020304" pitchFamily="18" charset="0"/>
              </a:rPr>
              <a:t> </a:t>
            </a:r>
            <a:r>
              <a:rPr lang="ru-RU" altLang="ru-RU" sz="2800" b="1" dirty="0">
                <a:solidFill>
                  <a:srgbClr val="C00000"/>
                </a:solidFill>
                <a:latin typeface="Times New Roman" panose="02020603050405020304" pitchFamily="18" charset="0"/>
                <a:cs typeface="Times New Roman" panose="02020603050405020304" pitchFamily="18" charset="0"/>
              </a:rPr>
              <a:t>по результатам качественного</a:t>
            </a:r>
            <a:r>
              <a:rPr lang="ru-RU" altLang="ru-RU" sz="2800" dirty="0">
                <a:latin typeface="Times New Roman" panose="02020603050405020304" pitchFamily="18" charset="0"/>
                <a:cs typeface="Times New Roman" panose="02020603050405020304" pitchFamily="18" charset="0"/>
              </a:rPr>
              <a:t>, а не количественного анализа </a:t>
            </a:r>
            <a:r>
              <a:rPr lang="ru-RU" altLang="ru-RU" sz="2800" dirty="0" smtClean="0">
                <a:latin typeface="Times New Roman" panose="02020603050405020304" pitchFamily="18" charset="0"/>
                <a:cs typeface="Times New Roman" panose="02020603050405020304" pitchFamily="18" charset="0"/>
              </a:rPr>
              <a:t>результатов его работы</a:t>
            </a:r>
          </a:p>
          <a:p>
            <a:endParaRPr lang="ru-RU"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14149246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540" y="107760"/>
            <a:ext cx="8229600" cy="1143000"/>
          </a:xfrm>
        </p:spPr>
        <p:txBody>
          <a:bodyPr>
            <a:normAutofit/>
          </a:bodyPr>
          <a:lstStyle/>
          <a:p>
            <a:r>
              <a:rPr lang="ru-RU" sz="2800" dirty="0" smtClean="0"/>
              <a:t>     </a:t>
            </a:r>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Оценка деятельности </a:t>
            </a:r>
            <a:r>
              <a:rPr lang="ru-RU"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педработников</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09546" y="1556793"/>
            <a:ext cx="8229600" cy="3456384"/>
          </a:xfrm>
        </p:spPr>
        <p:txBody>
          <a:bodyPr>
            <a:normAutofit/>
          </a:bodyPr>
          <a:lstStyle/>
          <a:p>
            <a:pPr marL="0" indent="358775" algn="just">
              <a:buNone/>
            </a:pPr>
            <a:r>
              <a:rPr lang="ru-RU" dirty="0" smtClean="0">
                <a:latin typeface="Times New Roman" panose="02020603050405020304" pitchFamily="18" charset="0"/>
                <a:cs typeface="Times New Roman" panose="02020603050405020304" pitchFamily="18" charset="0"/>
              </a:rPr>
              <a:t>Оценка </a:t>
            </a:r>
            <a:r>
              <a:rPr lang="ru-RU" dirty="0">
                <a:latin typeface="Times New Roman" panose="02020603050405020304" pitchFamily="18" charset="0"/>
                <a:cs typeface="Times New Roman" panose="02020603050405020304" pitchFamily="18" charset="0"/>
              </a:rPr>
              <a:t>профессиональной деятельности педработников в целях установления квалификационной категории осуществляется аттестационной комиссией на основе результатов их </a:t>
            </a:r>
            <a:r>
              <a:rPr lang="ru-RU" dirty="0" smtClean="0">
                <a:latin typeface="Times New Roman" panose="02020603050405020304" pitchFamily="18" charset="0"/>
                <a:cs typeface="Times New Roman" panose="02020603050405020304" pitchFamily="18" charset="0"/>
              </a:rPr>
              <a:t>работы.</a:t>
            </a:r>
            <a:endParaRPr lang="ru-RU"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6310150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90410"/>
            <a:ext cx="8229600" cy="778098"/>
          </a:xfrm>
        </p:spPr>
        <p:txBody>
          <a:bodyPr>
            <a:normAutofit/>
          </a:bodyPr>
          <a:lstStyle/>
          <a:p>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Результаты аттестации в 2015 году</a:t>
            </a:r>
            <a:endParaRPr lang="ru-RU"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23528" y="1124744"/>
            <a:ext cx="8229600" cy="4525963"/>
          </a:xfrm>
        </p:spPr>
        <p:txBody>
          <a:bodyPr>
            <a:normAutofit/>
          </a:bodyPr>
          <a:lstStyle/>
          <a:p>
            <a:pPr marL="0" indent="447675" algn="just">
              <a:buNone/>
            </a:pPr>
            <a:r>
              <a:rPr lang="ru-RU" sz="2000" b="1" dirty="0" smtClean="0">
                <a:solidFill>
                  <a:srgbClr val="C00000"/>
                </a:solidFill>
                <a:latin typeface="Times New Roman" panose="02020603050405020304" pitchFamily="18" charset="0"/>
                <a:cs typeface="Times New Roman" panose="02020603050405020304" pitchFamily="18" charset="0"/>
              </a:rPr>
              <a:t>Высшая</a:t>
            </a:r>
            <a:r>
              <a:rPr lang="ru-RU" sz="2000" dirty="0" smtClean="0">
                <a:latin typeface="Times New Roman" panose="02020603050405020304" pitchFamily="18" charset="0"/>
                <a:cs typeface="Times New Roman" panose="02020603050405020304" pitchFamily="18" charset="0"/>
              </a:rPr>
              <a:t> квалификационная категория установлена </a:t>
            </a:r>
            <a:r>
              <a:rPr lang="ru-RU" sz="2000" b="1" dirty="0" smtClean="0">
                <a:solidFill>
                  <a:srgbClr val="C00000"/>
                </a:solidFill>
                <a:latin typeface="Times New Roman" panose="02020603050405020304" pitchFamily="18" charset="0"/>
                <a:cs typeface="Times New Roman" panose="02020603050405020304" pitchFamily="18" charset="0"/>
              </a:rPr>
              <a:t>6 % </a:t>
            </a:r>
            <a:r>
              <a:rPr lang="ru-RU" sz="2000" dirty="0" err="1" smtClean="0">
                <a:latin typeface="Times New Roman" panose="02020603050405020304" pitchFamily="18" charset="0"/>
                <a:cs typeface="Times New Roman" panose="02020603050405020304" pitchFamily="18" charset="0"/>
              </a:rPr>
              <a:t>педработников</a:t>
            </a:r>
            <a:r>
              <a:rPr lang="ru-RU" sz="2000" dirty="0" smtClean="0">
                <a:latin typeface="Times New Roman" panose="02020603050405020304" pitchFamily="18" charset="0"/>
                <a:cs typeface="Times New Roman" panose="02020603050405020304" pitchFamily="18" charset="0"/>
              </a:rPr>
              <a:t>. </a:t>
            </a:r>
            <a:r>
              <a:rPr lang="ru-RU" sz="2000" b="1" dirty="0" smtClean="0">
                <a:solidFill>
                  <a:srgbClr val="C00000"/>
                </a:solidFill>
                <a:latin typeface="Times New Roman" panose="02020603050405020304" pitchFamily="18" charset="0"/>
                <a:cs typeface="Times New Roman" panose="02020603050405020304" pitchFamily="18" charset="0"/>
              </a:rPr>
              <a:t>Первая</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квалификационная категория установлена </a:t>
            </a:r>
            <a:r>
              <a:rPr lang="ru-RU" sz="2000" b="1" dirty="0" smtClean="0">
                <a:solidFill>
                  <a:srgbClr val="C00000"/>
                </a:solidFill>
                <a:latin typeface="Times New Roman" panose="02020603050405020304" pitchFamily="18" charset="0"/>
                <a:cs typeface="Times New Roman" panose="02020603050405020304" pitchFamily="18" charset="0"/>
              </a:rPr>
              <a:t>9,5 </a:t>
            </a:r>
            <a:r>
              <a:rPr lang="ru-RU" sz="2000" b="1" dirty="0">
                <a:solidFill>
                  <a:srgbClr val="C00000"/>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педработников</a:t>
            </a:r>
            <a:r>
              <a:rPr lang="ru-RU" sz="2000" dirty="0" smtClean="0">
                <a:latin typeface="Times New Roman" panose="02020603050405020304" pitchFamily="18" charset="0"/>
                <a:cs typeface="Times New Roman" panose="02020603050405020304" pitchFamily="18" charset="0"/>
              </a:rPr>
              <a:t>. </a:t>
            </a:r>
            <a:r>
              <a:rPr lang="ru-RU" sz="2000" b="1" dirty="0" smtClean="0">
                <a:solidFill>
                  <a:srgbClr val="C00000"/>
                </a:solidFill>
                <a:latin typeface="Times New Roman" panose="02020603050405020304" pitchFamily="18" charset="0"/>
                <a:cs typeface="Times New Roman" panose="02020603050405020304" pitchFamily="18" charset="0"/>
              </a:rPr>
              <a:t>Соотношение</a:t>
            </a:r>
            <a:r>
              <a:rPr lang="ru-RU" sz="2000" dirty="0" smtClean="0">
                <a:latin typeface="Times New Roman" panose="02020603050405020304" pitchFamily="18" charset="0"/>
                <a:cs typeface="Times New Roman" panose="02020603050405020304" pitchFamily="18" charset="0"/>
              </a:rPr>
              <a:t> в среднем по РФ – </a:t>
            </a:r>
            <a:r>
              <a:rPr lang="ru-RU" sz="2000" b="1" dirty="0" smtClean="0">
                <a:solidFill>
                  <a:srgbClr val="C00000"/>
                </a:solidFill>
                <a:latin typeface="Times New Roman" panose="02020603050405020304" pitchFamily="18" charset="0"/>
                <a:cs typeface="Times New Roman" panose="02020603050405020304" pitchFamily="18" charset="0"/>
              </a:rPr>
              <a:t>примерно 2 : 3</a:t>
            </a:r>
            <a:r>
              <a:rPr lang="ru-RU" sz="2000" dirty="0" smtClean="0">
                <a:latin typeface="Times New Roman" panose="02020603050405020304" pitchFamily="18" charset="0"/>
                <a:cs typeface="Times New Roman" panose="02020603050405020304" pitchFamily="18" charset="0"/>
              </a:rPr>
              <a:t> (разница в 1,5 раза)</a:t>
            </a:r>
          </a:p>
          <a:p>
            <a:pPr marL="0" indent="447675" algn="just">
              <a:buNone/>
            </a:pPr>
            <a:endParaRPr lang="ru-RU" sz="800" dirty="0">
              <a:latin typeface="Times New Roman" panose="02020603050405020304" pitchFamily="18" charset="0"/>
              <a:cs typeface="Times New Roman" panose="02020603050405020304" pitchFamily="18" charset="0"/>
            </a:endParaRPr>
          </a:p>
          <a:p>
            <a:pPr marL="0" indent="447675" algn="just">
              <a:buNone/>
            </a:pPr>
            <a:r>
              <a:rPr lang="ru-RU" sz="2000" dirty="0" smtClean="0">
                <a:latin typeface="Times New Roman" panose="02020603050405020304" pitchFamily="18" charset="0"/>
                <a:cs typeface="Times New Roman" panose="02020603050405020304" pitchFamily="18" charset="0"/>
              </a:rPr>
              <a:t>В Ульяновской области количество педработников, которым была установлена высшей категория, в 7,5 больше, чем количество </a:t>
            </a:r>
            <a:r>
              <a:rPr lang="ru-RU" sz="2000" dirty="0" err="1" smtClean="0">
                <a:latin typeface="Times New Roman" panose="02020603050405020304" pitchFamily="18" charset="0"/>
                <a:cs typeface="Times New Roman" panose="02020603050405020304" pitchFamily="18" charset="0"/>
              </a:rPr>
              <a:t>педработников</a:t>
            </a:r>
            <a:r>
              <a:rPr lang="ru-RU" sz="2000" dirty="0" smtClean="0">
                <a:latin typeface="Times New Roman" panose="02020603050405020304" pitchFamily="18" charset="0"/>
                <a:cs typeface="Times New Roman" panose="02020603050405020304" pitchFamily="18" charset="0"/>
              </a:rPr>
              <a:t>, которым была установлена первая категория, в Амурской области в 2,5 раза больше, в Ярославской области – в 2 раза,</a:t>
            </a:r>
          </a:p>
          <a:p>
            <a:pPr marL="0" indent="447675" algn="just">
              <a:buNone/>
            </a:pPr>
            <a:endParaRPr lang="ru-RU" sz="800" dirty="0" smtClean="0">
              <a:latin typeface="Times New Roman" panose="02020603050405020304" pitchFamily="18" charset="0"/>
              <a:cs typeface="Times New Roman" panose="02020603050405020304" pitchFamily="18" charset="0"/>
            </a:endParaRPr>
          </a:p>
          <a:p>
            <a:pPr marL="0" indent="447675" algn="just">
              <a:buNone/>
            </a:pPr>
            <a:r>
              <a:rPr lang="ru-RU" sz="2000" dirty="0" smtClean="0">
                <a:latin typeface="Times New Roman" panose="02020603050405020304" pitchFamily="18" charset="0"/>
                <a:cs typeface="Times New Roman" panose="02020603050405020304" pitchFamily="18" charset="0"/>
              </a:rPr>
              <a:t>Максимальный разрыв в количественном соотношении педработников,  которым были установлены высшая и первая категории (соответственно 1 : 4) зафиксирован в Курской, Свердловской и Еврейской автономной областях.</a:t>
            </a:r>
          </a:p>
          <a:p>
            <a:pPr marL="0" indent="0">
              <a:buNone/>
            </a:pPr>
            <a:endParaRPr lang="ru-RU" sz="2000"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34412545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76432"/>
            <a:ext cx="7969257" cy="571500"/>
          </a:xfrm>
        </p:spPr>
        <p:txBody>
          <a:bodyPr>
            <a:noAutofit/>
          </a:bodyPr>
          <a:lstStyle/>
          <a:p>
            <a:r>
              <a:rPr lang="ru-R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Повышение квалификации</a:t>
            </a:r>
            <a:endParaRPr lang="ru-RU" sz="3600"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pic>
        <p:nvPicPr>
          <p:cNvPr id="2051" name="Picture 3"/>
          <p:cNvPicPr>
            <a:picLocks noChangeAspect="1" noChangeArrowheads="1"/>
          </p:cNvPicPr>
          <p:nvPr/>
        </p:nvPicPr>
        <p:blipFill rotWithShape="1">
          <a:blip r:embed="rId3">
            <a:extLst>
              <a:ext uri="{28A0092B-C50C-407E-A947-70E740481C1C}">
                <a14:useLocalDpi xmlns:a14="http://schemas.microsoft.com/office/drawing/2010/main" xmlns="" val="0"/>
              </a:ext>
            </a:extLst>
          </a:blip>
          <a:srcRect l="14351" t="31355" r="24204" b="31162"/>
          <a:stretch/>
        </p:blipFill>
        <p:spPr bwMode="auto">
          <a:xfrm>
            <a:off x="179511" y="1196752"/>
            <a:ext cx="8813781" cy="30243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xmlns="">
                <a:solidFill>
                  <a:schemeClr val="accent1"/>
                </a:solidFill>
              </a14:hiddenFill>
            </a:ext>
          </a:extLst>
        </p:spPr>
      </p:pic>
      <p:sp>
        <p:nvSpPr>
          <p:cNvPr id="7" name="TextBox 6"/>
          <p:cNvSpPr txBox="1"/>
          <p:nvPr/>
        </p:nvSpPr>
        <p:spPr>
          <a:xfrm>
            <a:off x="589957" y="4581128"/>
            <a:ext cx="7992888" cy="1938992"/>
          </a:xfrm>
          <a:prstGeom prst="rect">
            <a:avLst/>
          </a:prstGeom>
          <a:noFill/>
        </p:spPr>
        <p:txBody>
          <a:bodyPr wrap="square" rtlCol="0">
            <a:spAutoFit/>
          </a:bodyPr>
          <a:lstStyle/>
          <a:p>
            <a:pPr algn="ctr"/>
            <a:r>
              <a:rPr lang="ru-RU" sz="2400" b="1" dirty="0" smtClean="0">
                <a:solidFill>
                  <a:srgbClr val="002060"/>
                </a:solidFill>
                <a:latin typeface="Times New Roman" panose="02020603050405020304" pitchFamily="18" charset="0"/>
                <a:cs typeface="Times New Roman" panose="02020603050405020304" pitchFamily="18" charset="0"/>
              </a:rPr>
              <a:t>НЕЗАВИСИМАЯ ОЦЕНКА РЕЗУЛЬТАТОВ</a:t>
            </a:r>
          </a:p>
          <a:p>
            <a:pPr algn="ctr"/>
            <a:endParaRPr lang="ru-RU" sz="2400" b="1" dirty="0" smtClean="0">
              <a:solidFill>
                <a:srgbClr val="002060"/>
              </a:solidFill>
              <a:latin typeface="Times New Roman" panose="02020603050405020304" pitchFamily="18" charset="0"/>
              <a:cs typeface="Times New Roman" panose="02020603050405020304" pitchFamily="18" charset="0"/>
            </a:endParaRPr>
          </a:p>
          <a:p>
            <a:pPr marL="1344613" indent="355600">
              <a:buFont typeface="Wingdings" panose="05000000000000000000" pitchFamily="2" charset="2"/>
              <a:buChar char="q"/>
            </a:pPr>
            <a:r>
              <a:rPr lang="ru-RU" sz="2400" b="1" dirty="0" smtClean="0">
                <a:solidFill>
                  <a:srgbClr val="002060"/>
                </a:solidFill>
                <a:latin typeface="Times New Roman" panose="02020603050405020304" pitchFamily="18" charset="0"/>
                <a:cs typeface="Times New Roman" panose="02020603050405020304" pitchFamily="18" charset="0"/>
              </a:rPr>
              <a:t>Разработка измерительных материалов</a:t>
            </a:r>
          </a:p>
          <a:p>
            <a:pPr marL="1344613" indent="355600">
              <a:buFont typeface="Wingdings" panose="05000000000000000000" pitchFamily="2" charset="2"/>
              <a:buChar char="q"/>
            </a:pPr>
            <a:r>
              <a:rPr lang="ru-RU" sz="2400" b="1" dirty="0" smtClean="0">
                <a:solidFill>
                  <a:srgbClr val="002060"/>
                </a:solidFill>
                <a:latin typeface="Times New Roman" panose="02020603050405020304" pitchFamily="18" charset="0"/>
                <a:cs typeface="Times New Roman" panose="02020603050405020304" pitchFamily="18" charset="0"/>
              </a:rPr>
              <a:t>Онлайн наблюдение (видео)</a:t>
            </a:r>
          </a:p>
          <a:p>
            <a:pPr marL="1344613" indent="355600">
              <a:buFont typeface="Wingdings" panose="05000000000000000000" pitchFamily="2" charset="2"/>
              <a:buChar char="q"/>
            </a:pPr>
            <a:r>
              <a:rPr lang="ru-RU" sz="2400" b="1" dirty="0" smtClean="0">
                <a:solidFill>
                  <a:srgbClr val="002060"/>
                </a:solidFill>
                <a:latin typeface="Times New Roman" panose="02020603050405020304" pitchFamily="18" charset="0"/>
                <a:cs typeface="Times New Roman" panose="02020603050405020304" pitchFamily="18" charset="0"/>
              </a:rPr>
              <a:t>Общественные наблюдатели</a:t>
            </a:r>
            <a:endParaRPr lang="ru-RU" sz="24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3" name="Прямоугольник 2"/>
          <p:cNvSpPr/>
          <p:nvPr/>
        </p:nvSpPr>
        <p:spPr>
          <a:xfrm>
            <a:off x="2765209" y="139775"/>
            <a:ext cx="4120935" cy="769441"/>
          </a:xfrm>
          <a:prstGeom prst="rect">
            <a:avLst/>
          </a:prstGeom>
          <a:noFill/>
        </p:spPr>
        <p:txBody>
          <a:bodyPr wrap="none" lIns="91440" tIns="45720" rIns="91440" bIns="45720">
            <a:spAutoFit/>
          </a:bodyPr>
          <a:lstStyle/>
          <a:p>
            <a:pPr algn="ctr"/>
            <a:r>
              <a:rPr lang="ru-RU"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Аттестация</a:t>
            </a:r>
            <a:endParaRPr lang="ru-RU" sz="4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899592" y="941718"/>
            <a:ext cx="7488832" cy="864096"/>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РАЗРАБОТКА ИЗМЕРИТЕЛЬНЫХ МАТЕРИАЛОВ</a:t>
            </a:r>
            <a:endParaRPr lang="ru-RU"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863588" y="1988840"/>
            <a:ext cx="7560840" cy="172819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ПРОВЕДЕНИЕ ТЕСТИРОВАНИЯ</a:t>
            </a:r>
          </a:p>
          <a:p>
            <a:pPr marL="285750" indent="-285750">
              <a:buFont typeface="Wingdings" panose="05000000000000000000" pitchFamily="2" charset="2"/>
              <a:buChar char="Ø"/>
            </a:pPr>
            <a:r>
              <a:rPr lang="ru-RU" sz="2000" b="1" dirty="0" smtClean="0">
                <a:latin typeface="Times New Roman" panose="02020603050405020304" pitchFamily="18" charset="0"/>
                <a:cs typeface="Times New Roman" panose="02020603050405020304" pitchFamily="18" charset="0"/>
              </a:rPr>
              <a:t>предметные компетенции</a:t>
            </a:r>
          </a:p>
          <a:p>
            <a:pPr marL="285750" indent="-285750">
              <a:buFont typeface="Wingdings" panose="05000000000000000000" pitchFamily="2" charset="2"/>
              <a:buChar char="Ø"/>
            </a:pPr>
            <a:r>
              <a:rPr lang="ru-RU" sz="2000" b="1" dirty="0" smtClean="0">
                <a:latin typeface="Times New Roman" panose="02020603050405020304" pitchFamily="18" charset="0"/>
                <a:cs typeface="Times New Roman" panose="02020603050405020304" pitchFamily="18" charset="0"/>
              </a:rPr>
              <a:t>методические компетенции</a:t>
            </a:r>
          </a:p>
          <a:p>
            <a:pPr marL="285750" indent="-285750">
              <a:buFont typeface="Wingdings" panose="05000000000000000000" pitchFamily="2" charset="2"/>
              <a:buChar char="Ø"/>
            </a:pPr>
            <a:r>
              <a:rPr lang="ru-RU" sz="2000" b="1" dirty="0" smtClean="0">
                <a:latin typeface="Times New Roman" panose="02020603050405020304" pitchFamily="18" charset="0"/>
                <a:cs typeface="Times New Roman" panose="02020603050405020304" pitchFamily="18" charset="0"/>
              </a:rPr>
              <a:t>компетенции по педагогике/психологии</a:t>
            </a:r>
            <a:endParaRPr lang="ru-RU" sz="2000" b="1" dirty="0">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899592" y="3861048"/>
            <a:ext cx="7488832" cy="108012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РЕШЕНИЕ ОБ АТТЕСТАЦИИ/НЕАТТЕСТАЦИИ</a:t>
            </a:r>
          </a:p>
          <a:p>
            <a:pPr algn="ctr"/>
            <a:r>
              <a:rPr lang="ru-RU" b="1" dirty="0" smtClean="0">
                <a:latin typeface="Times New Roman" panose="02020603050405020304" pitchFamily="18" charset="0"/>
                <a:cs typeface="Times New Roman" panose="02020603050405020304" pitchFamily="18" charset="0"/>
              </a:rPr>
              <a:t>Рекомендации по направлениям профессионального развития</a:t>
            </a:r>
            <a:endParaRPr lang="ru-RU"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863588" y="5085184"/>
            <a:ext cx="7992888" cy="1631216"/>
          </a:xfrm>
          <a:prstGeom prst="rect">
            <a:avLst/>
          </a:prstGeom>
          <a:noFill/>
        </p:spPr>
        <p:txBody>
          <a:bodyPr wrap="square" rtlCol="0">
            <a:spAutoFit/>
          </a:bodyPr>
          <a:lstStyle/>
          <a:p>
            <a:pPr algn="ctr"/>
            <a:r>
              <a:rPr lang="ru-RU" sz="2000" b="1" dirty="0" smtClean="0">
                <a:solidFill>
                  <a:srgbClr val="002060"/>
                </a:solidFill>
                <a:latin typeface="Times New Roman" panose="02020603050405020304" pitchFamily="18" charset="0"/>
                <a:cs typeface="Times New Roman" panose="02020603050405020304" pitchFamily="18" charset="0"/>
              </a:rPr>
              <a:t>НЕЗАВИСИМАЯ ОЦЕНКА РЕЗУЛЬТАТОВ</a:t>
            </a:r>
          </a:p>
          <a:p>
            <a:pPr algn="ctr"/>
            <a:endParaRPr lang="ru-RU" sz="2000" b="1" dirty="0" smtClean="0">
              <a:solidFill>
                <a:srgbClr val="002060"/>
              </a:solidFill>
              <a:latin typeface="Times New Roman" panose="02020603050405020304" pitchFamily="18" charset="0"/>
              <a:cs typeface="Times New Roman" panose="02020603050405020304" pitchFamily="18" charset="0"/>
            </a:endParaRPr>
          </a:p>
          <a:p>
            <a:pPr marL="1435100" indent="355600">
              <a:buFont typeface="Wingdings" panose="05000000000000000000" pitchFamily="2" charset="2"/>
              <a:buChar char="q"/>
            </a:pPr>
            <a:r>
              <a:rPr lang="ru-RU" sz="2000" b="1" dirty="0" smtClean="0">
                <a:solidFill>
                  <a:srgbClr val="002060"/>
                </a:solidFill>
                <a:latin typeface="Times New Roman" panose="02020603050405020304" pitchFamily="18" charset="0"/>
                <a:cs typeface="Times New Roman" panose="02020603050405020304" pitchFamily="18" charset="0"/>
              </a:rPr>
              <a:t>Разработка измерительных материалов</a:t>
            </a:r>
          </a:p>
          <a:p>
            <a:pPr marL="1435100" indent="355600">
              <a:buFont typeface="Wingdings" panose="05000000000000000000" pitchFamily="2" charset="2"/>
              <a:buChar char="q"/>
            </a:pPr>
            <a:r>
              <a:rPr lang="ru-RU" sz="2000" b="1" dirty="0" smtClean="0">
                <a:solidFill>
                  <a:srgbClr val="002060"/>
                </a:solidFill>
                <a:latin typeface="Times New Roman" panose="02020603050405020304" pitchFamily="18" charset="0"/>
                <a:cs typeface="Times New Roman" panose="02020603050405020304" pitchFamily="18" charset="0"/>
              </a:rPr>
              <a:t>Онлайн наблюдение (видео)</a:t>
            </a:r>
          </a:p>
          <a:p>
            <a:pPr marL="1435100" indent="355600">
              <a:buFont typeface="Wingdings" panose="05000000000000000000" pitchFamily="2" charset="2"/>
              <a:buChar char="q"/>
            </a:pPr>
            <a:r>
              <a:rPr lang="ru-RU" sz="2000" b="1" dirty="0" smtClean="0">
                <a:solidFill>
                  <a:srgbClr val="002060"/>
                </a:solidFill>
                <a:latin typeface="Times New Roman" panose="02020603050405020304" pitchFamily="18" charset="0"/>
                <a:cs typeface="Times New Roman" panose="02020603050405020304" pitchFamily="18" charset="0"/>
              </a:rPr>
              <a:t>Общественные наблюдатели</a:t>
            </a:r>
            <a:endParaRPr lang="ru-RU" sz="2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833604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908720"/>
            <a:ext cx="8712968" cy="5517232"/>
          </a:xfrm>
        </p:spPr>
        <p:txBody>
          <a:bodyPr>
            <a:normAutofit/>
          </a:bodyPr>
          <a:lstStyle/>
          <a:p>
            <a:r>
              <a:rPr lang="ru-RU" sz="2400" dirty="0">
                <a:latin typeface="Times New Roman" panose="02020603050405020304" pitchFamily="18" charset="0"/>
                <a:cs typeface="Times New Roman" panose="02020603050405020304" pitchFamily="18" charset="0"/>
              </a:rPr>
              <a:t>В соответствии с пунктом 30 </a:t>
            </a:r>
            <a:r>
              <a:rPr lang="ru-RU" sz="2400" b="1" i="1" dirty="0">
                <a:solidFill>
                  <a:srgbClr val="C00000"/>
                </a:solidFill>
                <a:latin typeface="Times New Roman" panose="02020603050405020304" pitchFamily="18" charset="0"/>
                <a:cs typeface="Times New Roman" panose="02020603050405020304" pitchFamily="18" charset="0"/>
              </a:rPr>
              <a:t>Приказа Министерства образования и науки РФ от 07.04.2014 №276 «Об утверждении порядка проведения аттестации педагогических работников организаций, осуществляющих образовательную деятельность»:</a:t>
            </a:r>
            <a:endParaRPr lang="ru-RU" sz="2400" b="1" dirty="0">
              <a:solidFill>
                <a:srgbClr val="C00000"/>
              </a:solidFill>
              <a:latin typeface="Times New Roman" panose="02020603050405020304" pitchFamily="18" charset="0"/>
              <a:cs typeface="Times New Roman" panose="02020603050405020304" pitchFamily="18" charset="0"/>
            </a:endParaRPr>
          </a:p>
          <a:p>
            <a:r>
              <a:rPr lang="ru-RU" sz="2400" b="1" dirty="0">
                <a:latin typeface="Times New Roman" panose="02020603050405020304" pitchFamily="18" charset="0"/>
                <a:cs typeface="Times New Roman" panose="02020603050405020304" pitchFamily="18" charset="0"/>
              </a:rPr>
              <a:t>Заявления о проведении аттестации в целях установления высшей квалификационной категории по должности, по которой аттестация будет проводиться впервые, подаются педагогическими работниками не ранее чем через два года после установления по этой должности первой квалификационной категории.</a:t>
            </a:r>
          </a:p>
          <a:p>
            <a:r>
              <a:rPr lang="ru-RU" sz="2400" u="sng" dirty="0">
                <a:latin typeface="Times New Roman" panose="02020603050405020304" pitchFamily="18" charset="0"/>
                <a:cs typeface="Times New Roman" panose="02020603050405020304" pitchFamily="18" charset="0"/>
              </a:rPr>
              <a:t>Согласно подразделу 2 раздела </a:t>
            </a:r>
            <a:r>
              <a:rPr lang="en-US" sz="2400" u="sng" dirty="0">
                <a:latin typeface="Times New Roman" panose="02020603050405020304" pitchFamily="18" charset="0"/>
                <a:cs typeface="Times New Roman" panose="02020603050405020304" pitchFamily="18" charset="0"/>
              </a:rPr>
              <a:t>I </a:t>
            </a:r>
            <a:r>
              <a:rPr lang="ru-RU" sz="2400" u="sng" dirty="0">
                <a:latin typeface="Times New Roman" panose="02020603050405020304" pitchFamily="18" charset="0"/>
                <a:cs typeface="Times New Roman" panose="02020603050405020304" pitchFamily="18" charset="0"/>
              </a:rPr>
              <a:t>номенклатуры должностей, а также ЕКС, «учитель» и «преподаватель» являются разными должностями.</a:t>
            </a:r>
          </a:p>
          <a:p>
            <a:endParaRPr lang="ru-RU"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3015106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177120"/>
            <a:ext cx="6707088" cy="922114"/>
          </a:xfrm>
        </p:spPr>
        <p:txBody>
          <a:bodyPr/>
          <a:lstStyle/>
          <a:p>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Задачи</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7504" y="1196752"/>
            <a:ext cx="8712968" cy="5328592"/>
          </a:xfrm>
        </p:spPr>
        <p:txBody>
          <a:bodyPr>
            <a:noAutofit/>
          </a:bodyPr>
          <a:lstStyle/>
          <a:p>
            <a:pPr marL="0" indent="447675" algn="just">
              <a:defRPr/>
            </a:pPr>
            <a:r>
              <a:rPr lang="ru-RU" dirty="0" smtClean="0">
                <a:latin typeface="Times New Roman" panose="02020603050405020304" pitchFamily="18" charset="0"/>
                <a:cs typeface="Times New Roman" panose="02020603050405020304" pitchFamily="18" charset="0"/>
              </a:rPr>
              <a:t>приведение </a:t>
            </a:r>
            <a:r>
              <a:rPr lang="ru-RU" dirty="0">
                <a:latin typeface="Times New Roman" panose="02020603050405020304" pitchFamily="18" charset="0"/>
                <a:cs typeface="Times New Roman" panose="02020603050405020304" pitchFamily="18" charset="0"/>
              </a:rPr>
              <a:t>НПА субъектов РФ в </a:t>
            </a:r>
            <a:r>
              <a:rPr lang="ru-RU" dirty="0" smtClean="0">
                <a:latin typeface="Times New Roman" panose="02020603050405020304" pitchFamily="18" charset="0"/>
                <a:cs typeface="Times New Roman" panose="02020603050405020304" pitchFamily="18" charset="0"/>
              </a:rPr>
              <a:t>соответствие с </a:t>
            </a:r>
            <a:r>
              <a:rPr lang="ru-RU" dirty="0">
                <a:latin typeface="Times New Roman" panose="02020603050405020304" pitchFamily="18" charset="0"/>
                <a:cs typeface="Times New Roman" panose="02020603050405020304" pitchFamily="18" charset="0"/>
              </a:rPr>
              <a:t>федеральным Порядком </a:t>
            </a:r>
            <a:r>
              <a:rPr lang="ru-RU" dirty="0" smtClean="0">
                <a:latin typeface="Times New Roman" panose="02020603050405020304" pitchFamily="18" charset="0"/>
                <a:cs typeface="Times New Roman" panose="02020603050405020304" pitchFamily="18" charset="0"/>
              </a:rPr>
              <a:t>аттестации №276;</a:t>
            </a:r>
            <a:endParaRPr lang="ru-RU" dirty="0" smtClean="0">
              <a:latin typeface="Times New Roman" panose="02020603050405020304" pitchFamily="18" charset="0"/>
              <a:cs typeface="Times New Roman" panose="02020603050405020304" pitchFamily="18" charset="0"/>
            </a:endParaRPr>
          </a:p>
          <a:p>
            <a:pPr marL="0" indent="447675" algn="just">
              <a:defRPr/>
            </a:pPr>
            <a:r>
              <a:rPr lang="ru-RU" dirty="0">
                <a:latin typeface="Times New Roman" panose="02020603050405020304" pitchFamily="18" charset="0"/>
                <a:cs typeface="Times New Roman" panose="02020603050405020304" pitchFamily="18" charset="0"/>
              </a:rPr>
              <a:t>о</a:t>
            </a:r>
            <a:r>
              <a:rPr lang="ru-RU" dirty="0" smtClean="0">
                <a:latin typeface="Times New Roman" panose="02020603050405020304" pitchFamily="18" charset="0"/>
                <a:cs typeface="Times New Roman" panose="02020603050405020304" pitchFamily="18" charset="0"/>
              </a:rPr>
              <a:t>беспечение независимости и объективности оценивания;</a:t>
            </a:r>
          </a:p>
          <a:p>
            <a:pPr marL="0" indent="447675" algn="just">
              <a:defRPr/>
            </a:pPr>
            <a:r>
              <a:rPr lang="ru-RU" dirty="0" smtClean="0">
                <a:latin typeface="Times New Roman" panose="02020603050405020304" pitchFamily="18" charset="0"/>
                <a:cs typeface="Times New Roman" panose="02020603050405020304" pitchFamily="18" charset="0"/>
              </a:rPr>
              <a:t>упрощение </a:t>
            </a:r>
            <a:r>
              <a:rPr lang="ru-RU" dirty="0">
                <a:latin typeface="Times New Roman" panose="02020603050405020304" pitchFamily="18" charset="0"/>
                <a:cs typeface="Times New Roman" panose="02020603050405020304" pitchFamily="18" charset="0"/>
              </a:rPr>
              <a:t>аттестационных процедур </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в </a:t>
            </a:r>
            <a:r>
              <a:rPr lang="ru-RU" dirty="0" smtClean="0">
                <a:latin typeface="Times New Roman" panose="02020603050405020304" pitchFamily="18" charset="0"/>
                <a:cs typeface="Times New Roman" panose="02020603050405020304" pitchFamily="18" charset="0"/>
              </a:rPr>
              <a:t>т. ч. </a:t>
            </a:r>
            <a:r>
              <a:rPr lang="ru-RU" dirty="0">
                <a:latin typeface="Times New Roman" panose="02020603050405020304" pitchFamily="18" charset="0"/>
                <a:cs typeface="Times New Roman" panose="02020603050405020304" pitchFamily="18" charset="0"/>
              </a:rPr>
              <a:t>отказ от «отчётности</a:t>
            </a:r>
            <a:r>
              <a:rPr lang="ru-RU" dirty="0" smtClean="0">
                <a:latin typeface="Times New Roman" panose="02020603050405020304" pitchFamily="18" charset="0"/>
                <a:cs typeface="Times New Roman" panose="02020603050405020304" pitchFamily="18" charset="0"/>
              </a:rPr>
              <a:t>»);</a:t>
            </a:r>
          </a:p>
          <a:p>
            <a:pPr marL="0" indent="447675" algn="just">
              <a:buNone/>
              <a:defRPr/>
            </a:pPr>
            <a:endParaRPr lang="ru-RU" sz="400" dirty="0">
              <a:latin typeface="Times New Roman" panose="02020603050405020304" pitchFamily="18" charset="0"/>
              <a:cs typeface="Times New Roman" panose="02020603050405020304" pitchFamily="18" charset="0"/>
            </a:endParaRPr>
          </a:p>
          <a:p>
            <a:pPr marL="0" indent="447675" algn="just">
              <a:defRPr/>
            </a:pPr>
            <a:r>
              <a:rPr lang="ru-RU" dirty="0" smtClean="0">
                <a:latin typeface="Times New Roman" panose="02020603050405020304" pitchFamily="18" charset="0"/>
                <a:cs typeface="Times New Roman" panose="02020603050405020304" pitchFamily="18" charset="0"/>
              </a:rPr>
              <a:t>обеспечение </a:t>
            </a:r>
            <a:r>
              <a:rPr lang="ru-RU" dirty="0">
                <a:latin typeface="Times New Roman" panose="02020603050405020304" pitchFamily="18" charset="0"/>
                <a:cs typeface="Times New Roman" panose="02020603050405020304" pitchFamily="18" charset="0"/>
              </a:rPr>
              <a:t>соответствия между реальным уровнем квалификации педработника и результатами его </a:t>
            </a:r>
            <a:r>
              <a:rPr lang="ru-RU" dirty="0" smtClean="0">
                <a:latin typeface="Times New Roman" panose="02020603050405020304" pitchFamily="18" charset="0"/>
                <a:cs typeface="Times New Roman" panose="02020603050405020304" pitchFamily="18" charset="0"/>
              </a:rPr>
              <a:t>аттестации.</a:t>
            </a:r>
            <a:endParaRPr lang="ru-RU"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22511526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34638" y="897249"/>
            <a:ext cx="8568952"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ru-RU" sz="1900" b="1" dirty="0" smtClean="0">
                <a:latin typeface="Times New Roman" pitchFamily="18" charset="0"/>
                <a:cs typeface="Times New Roman" pitchFamily="18" charset="0"/>
              </a:rPr>
              <a:t>Воспитатель имеет высшую квалификационную категорию и переходит на должность старшего воспитателя, необходимо ли при этом проходить сначала аттестацию в целях установления первой квалификационной категории, а не ранее чем через 2 года – высшей квалификационной категории?</a:t>
            </a:r>
            <a:endParaRPr lang="ru-RU" sz="1900" dirty="0" smtClean="0">
              <a:latin typeface="Times New Roman" pitchFamily="18" charset="0"/>
              <a:cs typeface="Times New Roman" pitchFamily="18" charset="0"/>
            </a:endParaRPr>
          </a:p>
          <a:p>
            <a:endParaRPr lang="ru-RU" sz="1900" dirty="0" smtClean="0">
              <a:latin typeface="Times New Roman" pitchFamily="18" charset="0"/>
              <a:cs typeface="Times New Roman" pitchFamily="18" charset="0"/>
            </a:endParaRPr>
          </a:p>
          <a:p>
            <a:pPr algn="just"/>
            <a:r>
              <a:rPr lang="ru-RU" sz="1900" b="1" dirty="0" smtClean="0">
                <a:latin typeface="Times New Roman" pitchFamily="18" charset="0"/>
                <a:cs typeface="Times New Roman" pitchFamily="18" charset="0"/>
              </a:rPr>
              <a:t>Ответ:</a:t>
            </a:r>
            <a:r>
              <a:rPr lang="ru-RU" sz="1900" dirty="0" smtClean="0">
                <a:latin typeface="Times New Roman" pitchFamily="18" charset="0"/>
                <a:cs typeface="Times New Roman" pitchFamily="18" charset="0"/>
              </a:rPr>
              <a:t> Согласно Общероссийскому классификатору профессий рабочих, должностей служащих и тарифных разрядов (ОКПДТР), утвержденному постановлением Госстандарта России от 26 декабря 1994 г. № 367 (с изменениями и дополнениями), должности служащих с наименованием «старший» являются производными должностями от одноименных должностей специалистов, что подтверждается наличием общей квалификационной характеристики по таким должностям педагогических работников, как «воспитатель (включая старшего)», «педагог дополнительного образования (включая старшего)», «тренер-преподаватель (включая старшего)», «методист (включая старшего)», «инструктор-методист (включая старшего)». </a:t>
            </a:r>
          </a:p>
          <a:p>
            <a:pPr lvl="0" indent="390525" algn="just" fontAlgn="base">
              <a:spcBef>
                <a:spcPct val="0"/>
              </a:spcBef>
              <a:spcAft>
                <a:spcPct val="0"/>
              </a:spcAft>
            </a:pPr>
            <a:r>
              <a:rPr lang="ru-RU" sz="1900" dirty="0" smtClean="0">
                <a:latin typeface="Times New Roman" pitchFamily="18" charset="0"/>
                <a:cs typeface="Times New Roman" pitchFamily="18" charset="0"/>
              </a:rPr>
              <a:t>Таким </a:t>
            </a:r>
            <a:r>
              <a:rPr lang="ru-RU" sz="1900" dirty="0">
                <a:latin typeface="Times New Roman" pitchFamily="18" charset="0"/>
                <a:cs typeface="Times New Roman" pitchFamily="18" charset="0"/>
              </a:rPr>
              <a:t>образом, </a:t>
            </a:r>
            <a:r>
              <a:rPr lang="ru-RU" sz="1900" dirty="0" smtClean="0">
                <a:latin typeface="Times New Roman" pitchFamily="18" charset="0"/>
                <a:cs typeface="Times New Roman" pitchFamily="18" charset="0"/>
              </a:rPr>
              <a:t>квалификационная категория, установленная по перечисленным должностям, учитывается независимо от того, по какой конкретно должности она присвоена.</a:t>
            </a:r>
          </a:p>
          <a:p>
            <a:pPr marL="0" marR="0" lvl="0" indent="390525" algn="just" defTabSz="914400" rtl="0" eaLnBrk="1" fontAlgn="base" latinLnBrk="0" hangingPunct="1">
              <a:lnSpc>
                <a:spcPct val="100000"/>
              </a:lnSpc>
              <a:spcBef>
                <a:spcPct val="0"/>
              </a:spcBef>
              <a:spcAft>
                <a:spcPct val="0"/>
              </a:spcAft>
              <a:buClrTx/>
              <a:buSzTx/>
              <a:buFontTx/>
              <a:buNone/>
              <a:tabLst/>
            </a:pPr>
            <a:endParaRPr kumimoji="0" lang="ru-RU" sz="19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3"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2" name="Прямоугольник 1"/>
          <p:cNvSpPr/>
          <p:nvPr/>
        </p:nvSpPr>
        <p:spPr>
          <a:xfrm>
            <a:off x="2437582" y="107686"/>
            <a:ext cx="4163063" cy="646331"/>
          </a:xfrm>
          <a:prstGeom prst="rect">
            <a:avLst/>
          </a:prstGeom>
          <a:noFill/>
        </p:spPr>
        <p:txBody>
          <a:bodyPr wrap="none" lIns="91440" tIns="45720" rIns="91440" bIns="45720">
            <a:spAutoFit/>
          </a:bodyPr>
          <a:lstStyle/>
          <a:p>
            <a:pPr algn="ctr"/>
            <a:r>
              <a:rPr lang="ru-RU" sz="3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Вопрос - ответ</a:t>
            </a:r>
            <a:endParaRPr lang="ru-RU" sz="3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3" name="Прямоугольник 2"/>
          <p:cNvSpPr/>
          <p:nvPr/>
        </p:nvSpPr>
        <p:spPr>
          <a:xfrm>
            <a:off x="3261623" y="107686"/>
            <a:ext cx="2514984" cy="646331"/>
          </a:xfrm>
          <a:prstGeom prst="rect">
            <a:avLst/>
          </a:prstGeom>
          <a:noFill/>
        </p:spPr>
        <p:txBody>
          <a:bodyPr wrap="none" lIns="91440" tIns="45720" rIns="91440" bIns="45720">
            <a:spAutoFit/>
          </a:bodyPr>
          <a:lstStyle/>
          <a:p>
            <a:pPr algn="ctr"/>
            <a:r>
              <a:rPr lang="ru-RU" sz="3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ресурсы</a:t>
            </a:r>
            <a:endParaRPr lang="ru-RU" sz="3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683568" y="1052736"/>
            <a:ext cx="8064896" cy="4801314"/>
          </a:xfrm>
          <a:prstGeom prst="rect">
            <a:avLst/>
          </a:prstGeom>
        </p:spPr>
        <p:txBody>
          <a:bodyPr wrap="square">
            <a:spAutoFit/>
          </a:bodyPr>
          <a:lstStyle/>
          <a:p>
            <a:pPr indent="442913" algn="just"/>
            <a:r>
              <a:rPr lang="ru-RU" dirty="0" smtClean="0">
                <a:latin typeface="Cambria" panose="02040503050406030204" pitchFamily="18" charset="0"/>
                <a:cs typeface="Times New Roman" panose="02020603050405020304" pitchFamily="18" charset="0"/>
              </a:rPr>
              <a:t>1) Федеральный закон от </a:t>
            </a:r>
            <a:r>
              <a:rPr lang="ru-RU" dirty="0">
                <a:latin typeface="Cambria" panose="02040503050406030204" pitchFamily="18" charset="0"/>
                <a:cs typeface="Times New Roman" panose="02020603050405020304" pitchFamily="18" charset="0"/>
              </a:rPr>
              <a:t>29 декабря 2012 г. № 273-ФЗ</a:t>
            </a:r>
            <a:br>
              <a:rPr lang="ru-RU" dirty="0">
                <a:latin typeface="Cambria" panose="02040503050406030204" pitchFamily="18" charset="0"/>
                <a:cs typeface="Times New Roman" panose="02020603050405020304" pitchFamily="18" charset="0"/>
              </a:rPr>
            </a:br>
            <a:r>
              <a:rPr lang="ru-RU" dirty="0" smtClean="0">
                <a:latin typeface="Cambria" panose="02040503050406030204" pitchFamily="18" charset="0"/>
                <a:cs typeface="Times New Roman" panose="02020603050405020304" pitchFamily="18" charset="0"/>
              </a:rPr>
              <a:t>«Об образовании в российской федерации".</a:t>
            </a:r>
            <a:endParaRPr lang="ru-RU" dirty="0">
              <a:latin typeface="Cambria" panose="02040503050406030204" pitchFamily="18" charset="0"/>
              <a:cs typeface="Times New Roman" panose="02020603050405020304" pitchFamily="18" charset="0"/>
            </a:endParaRPr>
          </a:p>
          <a:p>
            <a:pPr indent="442913" algn="just"/>
            <a:r>
              <a:rPr lang="ru-RU" dirty="0" smtClean="0">
                <a:latin typeface="Cambria" panose="02040503050406030204" pitchFamily="18" charset="0"/>
                <a:cs typeface="Times New Roman" panose="02020603050405020304" pitchFamily="18" charset="0"/>
              </a:rPr>
              <a:t>2) Приказ Министерства </a:t>
            </a:r>
            <a:r>
              <a:rPr lang="ru-RU" dirty="0">
                <a:latin typeface="Cambria" panose="02040503050406030204" pitchFamily="18" charset="0"/>
                <a:cs typeface="Times New Roman" panose="02020603050405020304" pitchFamily="18" charset="0"/>
              </a:rPr>
              <a:t>образования и науки РФ от 07.04.2014 №276 «Об утверждении порядка проведения аттестации педагогических работников организаций, осуществляющих образовательную деятельность</a:t>
            </a:r>
            <a:r>
              <a:rPr lang="ru-RU" dirty="0" smtClean="0">
                <a:latin typeface="Cambria" panose="02040503050406030204" pitchFamily="18" charset="0"/>
                <a:cs typeface="Times New Roman" panose="02020603050405020304" pitchFamily="18" charset="0"/>
              </a:rPr>
              <a:t>».</a:t>
            </a:r>
            <a:endParaRPr lang="ru-RU" dirty="0">
              <a:latin typeface="Cambria" panose="02040503050406030204" pitchFamily="18" charset="0"/>
              <a:cs typeface="Times New Roman" panose="02020603050405020304" pitchFamily="18" charset="0"/>
            </a:endParaRPr>
          </a:p>
          <a:p>
            <a:pPr indent="442913" algn="just"/>
            <a:r>
              <a:rPr lang="ru-RU" dirty="0" smtClean="0">
                <a:latin typeface="Cambria" panose="02040503050406030204" pitchFamily="18" charset="0"/>
                <a:cs typeface="Times New Roman" panose="02020603050405020304" pitchFamily="18" charset="0"/>
              </a:rPr>
              <a:t>3) Постановление </a:t>
            </a:r>
            <a:r>
              <a:rPr lang="ru-RU" dirty="0">
                <a:latin typeface="Cambria" panose="02040503050406030204" pitchFamily="18" charset="0"/>
                <a:cs typeface="Times New Roman" panose="02020603050405020304" pitchFamily="18" charset="0"/>
              </a:rPr>
              <a:t>Правительства РФ от 17.11.2015 N 1239 </a:t>
            </a:r>
            <a:r>
              <a:rPr lang="ru-RU" dirty="0" smtClean="0">
                <a:latin typeface="Cambria" panose="02040503050406030204" pitchFamily="18" charset="0"/>
                <a:cs typeface="Times New Roman" panose="02020603050405020304" pitchFamily="18" charset="0"/>
              </a:rPr>
              <a:t>«Об </a:t>
            </a:r>
            <a:r>
              <a:rPr lang="ru-RU" dirty="0">
                <a:latin typeface="Cambria" panose="02040503050406030204" pitchFamily="18" charset="0"/>
                <a:cs typeface="Times New Roman" panose="02020603050405020304" pitchFamily="18" charset="0"/>
              </a:rPr>
              <a:t>утверждении Правил выявления детей, проявивших выдающиеся способности, сопровождения и мониторинга их дальнейшего </a:t>
            </a:r>
            <a:r>
              <a:rPr lang="ru-RU" dirty="0" smtClean="0">
                <a:latin typeface="Cambria" panose="02040503050406030204" pitchFamily="18" charset="0"/>
                <a:cs typeface="Times New Roman" panose="02020603050405020304" pitchFamily="18" charset="0"/>
              </a:rPr>
              <a:t>развития».</a:t>
            </a:r>
            <a:endParaRPr lang="ru-RU" dirty="0">
              <a:latin typeface="Cambria" panose="02040503050406030204" pitchFamily="18" charset="0"/>
              <a:cs typeface="Times New Roman" panose="02020603050405020304" pitchFamily="18" charset="0"/>
            </a:endParaRPr>
          </a:p>
          <a:p>
            <a:pPr indent="442913" algn="just"/>
            <a:r>
              <a:rPr lang="ru-RU" dirty="0" smtClean="0">
                <a:latin typeface="Cambria" panose="02040503050406030204" pitchFamily="18" charset="0"/>
                <a:cs typeface="Times New Roman" panose="02020603050405020304" pitchFamily="18" charset="0"/>
              </a:rPr>
              <a:t>4) Постановление </a:t>
            </a:r>
            <a:r>
              <a:rPr lang="ru-RU" dirty="0">
                <a:latin typeface="Cambria" panose="02040503050406030204" pitchFamily="18" charset="0"/>
                <a:cs typeface="Times New Roman" panose="02020603050405020304" pitchFamily="18" charset="0"/>
              </a:rPr>
              <a:t>Правительства Российской Федерации от 5 августа 2013 г. N 662 г. Москва </a:t>
            </a:r>
            <a:r>
              <a:rPr lang="ru-RU" dirty="0" smtClean="0">
                <a:latin typeface="Cambria" panose="02040503050406030204" pitchFamily="18" charset="0"/>
                <a:cs typeface="Times New Roman" panose="02020603050405020304" pitchFamily="18" charset="0"/>
              </a:rPr>
              <a:t>«Об </a:t>
            </a:r>
            <a:r>
              <a:rPr lang="ru-RU" dirty="0">
                <a:latin typeface="Cambria" panose="02040503050406030204" pitchFamily="18" charset="0"/>
                <a:cs typeface="Times New Roman" panose="02020603050405020304" pitchFamily="18" charset="0"/>
              </a:rPr>
              <a:t>осуществлении мониторинга системы </a:t>
            </a:r>
            <a:r>
              <a:rPr lang="ru-RU" dirty="0" smtClean="0">
                <a:latin typeface="Cambria" panose="02040503050406030204" pitchFamily="18" charset="0"/>
                <a:cs typeface="Times New Roman" panose="02020603050405020304" pitchFamily="18" charset="0"/>
              </a:rPr>
              <a:t>образования».</a:t>
            </a:r>
            <a:endParaRPr lang="ru-RU" dirty="0">
              <a:latin typeface="Cambria" panose="02040503050406030204" pitchFamily="18" charset="0"/>
              <a:cs typeface="Times New Roman" panose="02020603050405020304" pitchFamily="18" charset="0"/>
            </a:endParaRPr>
          </a:p>
          <a:p>
            <a:pPr indent="442913" algn="just"/>
            <a:r>
              <a:rPr lang="ru-RU" dirty="0" smtClean="0">
                <a:latin typeface="Cambria" panose="02040503050406030204" pitchFamily="18" charset="0"/>
                <a:cs typeface="Times New Roman" panose="02020603050405020304" pitchFamily="18" charset="0"/>
              </a:rPr>
              <a:t>5) Роль учебно-методических объединений в повышении качества программ дополнительного профессионального педагогического образования. </a:t>
            </a:r>
            <a:r>
              <a:rPr lang="ru-RU" dirty="0">
                <a:latin typeface="Cambria" panose="02040503050406030204" pitchFamily="18" charset="0"/>
                <a:cs typeface="Times New Roman" panose="02020603050405020304" pitchFamily="18" charset="0"/>
              </a:rPr>
              <a:t>Е. Ю. </a:t>
            </a:r>
            <a:r>
              <a:rPr lang="ru-RU" dirty="0" err="1">
                <a:latin typeface="Cambria" panose="02040503050406030204" pitchFamily="18" charset="0"/>
                <a:cs typeface="Times New Roman" panose="02020603050405020304" pitchFamily="18" charset="0"/>
              </a:rPr>
              <a:t>Малеванов</a:t>
            </a:r>
            <a:r>
              <a:rPr lang="ru-RU" dirty="0">
                <a:latin typeface="Cambria" panose="02040503050406030204" pitchFamily="18" charset="0"/>
                <a:cs typeface="Times New Roman" panose="02020603050405020304" pitchFamily="18" charset="0"/>
              </a:rPr>
              <a:t>. </a:t>
            </a:r>
            <a:r>
              <a:rPr lang="en-US" dirty="0">
                <a:latin typeface="Cambria" panose="02040503050406030204" pitchFamily="18" charset="0"/>
                <a:cs typeface="Times New Roman" panose="02020603050405020304" pitchFamily="18" charset="0"/>
                <a:hlinkClick r:id="rId3"/>
              </a:rPr>
              <a:t>http://rusacademedu.ru/wp-content/uploads/2016/02/5.-</a:t>
            </a:r>
            <a:r>
              <a:rPr lang="en-US" dirty="0" smtClean="0">
                <a:latin typeface="Cambria" panose="02040503050406030204" pitchFamily="18" charset="0"/>
                <a:cs typeface="Times New Roman" panose="02020603050405020304" pitchFamily="18" charset="0"/>
                <a:hlinkClick r:id="rId3"/>
              </a:rPr>
              <a:t>malevanov-o-rabote-umo-28.10.15.pdf</a:t>
            </a:r>
            <a:r>
              <a:rPr lang="ru-RU" dirty="0" smtClean="0">
                <a:latin typeface="Cambria" panose="02040503050406030204" pitchFamily="18" charset="0"/>
                <a:cs typeface="Times New Roman" panose="02020603050405020304" pitchFamily="18" charset="0"/>
              </a:rPr>
              <a:t>.</a:t>
            </a:r>
            <a:endParaRPr lang="ru-RU" dirty="0">
              <a:latin typeface="Cambria" panose="02040503050406030204" pitchFamily="18" charset="0"/>
              <a:cs typeface="Times New Roman" panose="02020603050405020304" pitchFamily="18" charset="0"/>
            </a:endParaRPr>
          </a:p>
          <a:p>
            <a:pPr indent="442913" algn="just"/>
            <a:endParaRPr lang="ru-RU" dirty="0"/>
          </a:p>
        </p:txBody>
      </p:sp>
    </p:spTree>
    <p:extLst>
      <p:ext uri="{BB962C8B-B14F-4D97-AF65-F5344CB8AC3E}">
        <p14:creationId xmlns:p14="http://schemas.microsoft.com/office/powerpoint/2010/main" xmlns="" val="3419329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8882" y="116633"/>
            <a:ext cx="8229600" cy="836712"/>
          </a:xfrm>
        </p:spPr>
        <p:txBody>
          <a:bodyPr>
            <a:normAutofit/>
          </a:bodyPr>
          <a:lstStyle/>
          <a:p>
            <a:r>
              <a:rPr lang="ru-RU" sz="3600" dirty="0" smtClean="0"/>
              <a:t>   </a:t>
            </a:r>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Акты, </a:t>
            </a:r>
            <a:r>
              <a:rPr lang="ru-RU"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принимаемые субъектами РФ</a:t>
            </a:r>
            <a:endParaRPr lang="ru-RU"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79512" y="980728"/>
            <a:ext cx="8640960" cy="5616624"/>
          </a:xfrm>
        </p:spPr>
        <p:txBody>
          <a:bodyPr>
            <a:normAutofit fontScale="62500" lnSpcReduction="20000"/>
          </a:bodyPr>
          <a:lstStyle/>
          <a:p>
            <a:pPr marL="0" indent="447675" algn="just">
              <a:buNone/>
              <a:tabLst>
                <a:tab pos="447675" algn="l"/>
              </a:tabLst>
            </a:pPr>
            <a:r>
              <a:rPr lang="ru-RU" dirty="0" smtClean="0">
                <a:latin typeface="Times New Roman" panose="02020603050405020304" pitchFamily="18" charset="0"/>
                <a:cs typeface="Times New Roman" panose="02020603050405020304" pitchFamily="18" charset="0"/>
              </a:rPr>
              <a:t>Исчерпывающий </a:t>
            </a:r>
            <a:r>
              <a:rPr lang="ru-RU" b="1" dirty="0" smtClean="0">
                <a:solidFill>
                  <a:srgbClr val="C00000"/>
                </a:solidFill>
                <a:latin typeface="Times New Roman" panose="02020603050405020304" pitchFamily="18" charset="0"/>
                <a:cs typeface="Times New Roman" panose="02020603050405020304" pitchFamily="18" charset="0"/>
              </a:rPr>
              <a:t>перечень актов</a:t>
            </a:r>
            <a:r>
              <a:rPr lang="ru-RU" dirty="0" smtClean="0">
                <a:latin typeface="Times New Roman" panose="02020603050405020304" pitchFamily="18" charset="0"/>
                <a:cs typeface="Times New Roman" panose="02020603050405020304" pitchFamily="18" charset="0"/>
              </a:rPr>
              <a:t>, принимаемых субъектами РФ       </a:t>
            </a:r>
            <a:r>
              <a:rPr lang="ru-RU" b="1" dirty="0" smtClean="0">
                <a:solidFill>
                  <a:srgbClr val="C00000"/>
                </a:solidFill>
                <a:latin typeface="Times New Roman" panose="02020603050405020304" pitchFamily="18" charset="0"/>
                <a:cs typeface="Times New Roman" panose="02020603050405020304" pitchFamily="18" charset="0"/>
              </a:rPr>
              <a:t>для </a:t>
            </a:r>
            <a:r>
              <a:rPr lang="ru-RU" b="1" dirty="0">
                <a:solidFill>
                  <a:srgbClr val="C00000"/>
                </a:solidFill>
                <a:latin typeface="Times New Roman" panose="02020603050405020304" pitchFamily="18" charset="0"/>
                <a:cs typeface="Times New Roman" panose="02020603050405020304" pitchFamily="18" charset="0"/>
              </a:rPr>
              <a:t>проведения аттестации педработников</a:t>
            </a:r>
            <a:r>
              <a:rPr lang="ru-RU" dirty="0">
                <a:latin typeface="Times New Roman" panose="02020603050405020304" pitchFamily="18" charset="0"/>
                <a:cs typeface="Times New Roman" panose="02020603050405020304" pitchFamily="18" charset="0"/>
              </a:rPr>
              <a:t> в целях </a:t>
            </a:r>
            <a:r>
              <a:rPr lang="ru-RU" dirty="0" smtClean="0">
                <a:latin typeface="Times New Roman" panose="02020603050405020304" pitchFamily="18" charset="0"/>
                <a:cs typeface="Times New Roman" panose="02020603050405020304" pitchFamily="18" charset="0"/>
              </a:rPr>
              <a:t>      </a:t>
            </a:r>
            <a:r>
              <a:rPr lang="ru-RU" b="1" dirty="0" smtClean="0">
                <a:solidFill>
                  <a:srgbClr val="FF0000"/>
                </a:solidFill>
                <a:latin typeface="Times New Roman" panose="02020603050405020304" pitchFamily="18" charset="0"/>
                <a:cs typeface="Times New Roman" panose="02020603050405020304" pitchFamily="18" charset="0"/>
              </a:rPr>
              <a:t>установления </a:t>
            </a:r>
            <a:r>
              <a:rPr lang="ru-RU" b="1" dirty="0">
                <a:solidFill>
                  <a:srgbClr val="FF0000"/>
                </a:solidFill>
                <a:latin typeface="Times New Roman" panose="02020603050405020304" pitchFamily="18" charset="0"/>
                <a:cs typeface="Times New Roman" panose="02020603050405020304" pitchFamily="18" charset="0"/>
              </a:rPr>
              <a:t>квалификационной </a:t>
            </a:r>
            <a:r>
              <a:rPr lang="ru-RU" b="1" dirty="0" smtClean="0">
                <a:solidFill>
                  <a:srgbClr val="FF0000"/>
                </a:solidFill>
                <a:latin typeface="Times New Roman" panose="02020603050405020304" pitchFamily="18" charset="0"/>
                <a:cs typeface="Times New Roman" panose="02020603050405020304" pitchFamily="18" charset="0"/>
              </a:rPr>
              <a:t>категории</a:t>
            </a:r>
            <a:r>
              <a:rPr lang="ru-RU" dirty="0" smtClean="0">
                <a:latin typeface="Times New Roman" panose="02020603050405020304" pitchFamily="18" charset="0"/>
                <a:cs typeface="Times New Roman" panose="02020603050405020304" pitchFamily="18" charset="0"/>
              </a:rPr>
              <a:t>, включает</a:t>
            </a:r>
            <a:r>
              <a:rPr lang="ru-RU" dirty="0" smtClean="0">
                <a:solidFill>
                  <a:srgbClr val="FF0000"/>
                </a:solidFill>
                <a:latin typeface="Times New Roman" panose="02020603050405020304" pitchFamily="18" charset="0"/>
                <a:cs typeface="Times New Roman" panose="02020603050405020304" pitchFamily="18" charset="0"/>
              </a:rPr>
              <a:t> </a:t>
            </a:r>
            <a:r>
              <a:rPr lang="ru-RU" b="1" dirty="0" smtClean="0">
                <a:solidFill>
                  <a:srgbClr val="FF0000"/>
                </a:solidFill>
                <a:latin typeface="Times New Roman" panose="02020603050405020304" pitchFamily="18" charset="0"/>
                <a:cs typeface="Times New Roman" panose="02020603050405020304" pitchFamily="18" charset="0"/>
              </a:rPr>
              <a:t>акты</a:t>
            </a:r>
            <a:r>
              <a:rPr lang="ru-RU" dirty="0" smtClean="0">
                <a:latin typeface="Times New Roman" panose="02020603050405020304" pitchFamily="18" charset="0"/>
                <a:cs typeface="Times New Roman" panose="02020603050405020304" pitchFamily="18" charset="0"/>
              </a:rPr>
              <a:t>:</a:t>
            </a: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sz="700" dirty="0" smtClean="0">
              <a:latin typeface="Times New Roman" panose="02020603050405020304" pitchFamily="18" charset="0"/>
              <a:cs typeface="Times New Roman" panose="02020603050405020304" pitchFamily="18" charset="0"/>
            </a:endParaRPr>
          </a:p>
          <a:p>
            <a:pPr marL="269875" indent="447675">
              <a:buFont typeface="Wingdings" panose="05000000000000000000" pitchFamily="2" charset="2"/>
              <a:buChar char="q"/>
            </a:pPr>
            <a:r>
              <a:rPr lang="ru-RU" altLang="ru-RU" sz="4000" dirty="0" smtClean="0">
                <a:latin typeface="Times New Roman" panose="02020603050405020304" pitchFamily="18" charset="0"/>
                <a:ea typeface="Calibri" pitchFamily="34" charset="0"/>
                <a:cs typeface="Times New Roman" panose="02020603050405020304" pitchFamily="18" charset="0"/>
              </a:rPr>
              <a:t>о </a:t>
            </a:r>
            <a:r>
              <a:rPr lang="ru-RU" altLang="ru-RU" sz="4000" dirty="0">
                <a:latin typeface="Times New Roman" panose="02020603050405020304" pitchFamily="18" charset="0"/>
                <a:ea typeface="Calibri" pitchFamily="34" charset="0"/>
                <a:cs typeface="Times New Roman" panose="02020603050405020304" pitchFamily="18" charset="0"/>
              </a:rPr>
              <a:t>формировании </a:t>
            </a:r>
            <a:r>
              <a:rPr lang="ru-RU" altLang="ru-RU" sz="4000" dirty="0" smtClean="0">
                <a:latin typeface="Times New Roman" panose="02020603050405020304" pitchFamily="18" charset="0"/>
                <a:ea typeface="Calibri" pitchFamily="34" charset="0"/>
                <a:cs typeface="Times New Roman" panose="02020603050405020304" pitchFamily="18" charset="0"/>
              </a:rPr>
              <a:t>аттестационных комиссий</a:t>
            </a:r>
          </a:p>
          <a:p>
            <a:pPr marL="269875" indent="447675">
              <a:buFont typeface="Wingdings" panose="05000000000000000000" pitchFamily="2" charset="2"/>
              <a:buChar char="q"/>
            </a:pPr>
            <a:endParaRPr lang="ru-RU" altLang="ru-RU" sz="700" dirty="0" smtClean="0">
              <a:latin typeface="Times New Roman" panose="02020603050405020304" pitchFamily="18" charset="0"/>
              <a:ea typeface="Calibri" pitchFamily="34" charset="0"/>
              <a:cs typeface="Times New Roman" panose="02020603050405020304" pitchFamily="18" charset="0"/>
            </a:endParaRPr>
          </a:p>
          <a:p>
            <a:pPr marL="269875" indent="447675">
              <a:buFont typeface="Wingdings" panose="05000000000000000000" pitchFamily="2" charset="2"/>
              <a:buChar char="q"/>
            </a:pPr>
            <a:r>
              <a:rPr lang="ru-RU" altLang="ru-RU" sz="4000" dirty="0" smtClean="0">
                <a:latin typeface="Times New Roman" panose="02020603050405020304" pitchFamily="18" charset="0"/>
                <a:ea typeface="Calibri" pitchFamily="34" charset="0"/>
                <a:cs typeface="Times New Roman" panose="02020603050405020304" pitchFamily="18" charset="0"/>
              </a:rPr>
              <a:t>о составе </a:t>
            </a:r>
            <a:r>
              <a:rPr lang="ru-RU" altLang="ru-RU" sz="4000" dirty="0">
                <a:latin typeface="Times New Roman" panose="02020603050405020304" pitchFamily="18" charset="0"/>
                <a:ea typeface="Calibri" pitchFamily="34" charset="0"/>
                <a:cs typeface="Times New Roman" panose="02020603050405020304" pitchFamily="18" charset="0"/>
              </a:rPr>
              <a:t>аттестационных </a:t>
            </a:r>
            <a:r>
              <a:rPr lang="ru-RU" altLang="ru-RU" sz="4000" dirty="0" smtClean="0">
                <a:latin typeface="Times New Roman" panose="02020603050405020304" pitchFamily="18" charset="0"/>
                <a:ea typeface="Calibri" pitchFamily="34" charset="0"/>
                <a:cs typeface="Times New Roman" panose="02020603050405020304" pitchFamily="18" charset="0"/>
              </a:rPr>
              <a:t>комиссий</a:t>
            </a:r>
          </a:p>
          <a:p>
            <a:pPr marL="269875" indent="447675">
              <a:buFont typeface="Wingdings" panose="05000000000000000000" pitchFamily="2" charset="2"/>
              <a:buChar char="q"/>
            </a:pPr>
            <a:endParaRPr lang="ru-RU" altLang="ru-RU" sz="700" dirty="0" smtClean="0">
              <a:latin typeface="Times New Roman" panose="02020603050405020304" pitchFamily="18" charset="0"/>
              <a:ea typeface="Calibri" pitchFamily="34" charset="0"/>
              <a:cs typeface="Times New Roman" panose="02020603050405020304" pitchFamily="18" charset="0"/>
            </a:endParaRPr>
          </a:p>
          <a:p>
            <a:pPr marL="269875" indent="447675">
              <a:buFont typeface="Wingdings" panose="05000000000000000000" pitchFamily="2" charset="2"/>
              <a:buChar char="q"/>
            </a:pPr>
            <a:r>
              <a:rPr lang="ru-RU" altLang="ru-RU" sz="4000" dirty="0" smtClean="0">
                <a:latin typeface="Times New Roman" panose="02020603050405020304" pitchFamily="18" charset="0"/>
                <a:ea typeface="Calibri" pitchFamily="34" charset="0"/>
                <a:cs typeface="Times New Roman" panose="02020603050405020304" pitchFamily="18" charset="0"/>
              </a:rPr>
              <a:t>о </a:t>
            </a:r>
            <a:r>
              <a:rPr lang="ru-RU" altLang="ru-RU" sz="4000" dirty="0">
                <a:latin typeface="Times New Roman" panose="02020603050405020304" pitchFamily="18" charset="0"/>
                <a:ea typeface="Calibri" pitchFamily="34" charset="0"/>
                <a:cs typeface="Times New Roman" panose="02020603050405020304" pitchFamily="18" charset="0"/>
              </a:rPr>
              <a:t>регламенте работы </a:t>
            </a:r>
            <a:r>
              <a:rPr lang="ru-RU" altLang="ru-RU" sz="4000" dirty="0" smtClean="0">
                <a:latin typeface="Times New Roman" panose="02020603050405020304" pitchFamily="18" charset="0"/>
                <a:ea typeface="Calibri" pitchFamily="34" charset="0"/>
                <a:cs typeface="Times New Roman" panose="02020603050405020304" pitchFamily="18" charset="0"/>
              </a:rPr>
              <a:t>аттестационных комиссий</a:t>
            </a:r>
          </a:p>
          <a:p>
            <a:pPr marL="269875" indent="447675">
              <a:buFont typeface="Wingdings" panose="05000000000000000000" pitchFamily="2" charset="2"/>
              <a:buChar char="q"/>
            </a:pPr>
            <a:endParaRPr lang="ru-RU" altLang="ru-RU" sz="700" dirty="0" smtClean="0">
              <a:latin typeface="Times New Roman" panose="02020603050405020304" pitchFamily="18" charset="0"/>
              <a:ea typeface="Calibri" pitchFamily="34" charset="0"/>
              <a:cs typeface="Times New Roman" panose="02020603050405020304" pitchFamily="18" charset="0"/>
            </a:endParaRPr>
          </a:p>
          <a:p>
            <a:pPr marL="269875" indent="447675">
              <a:buFont typeface="Wingdings" panose="05000000000000000000" pitchFamily="2" charset="2"/>
              <a:buChar char="q"/>
            </a:pPr>
            <a:r>
              <a:rPr lang="ru-RU" altLang="ru-RU" sz="4000" dirty="0" smtClean="0">
                <a:latin typeface="Times New Roman" panose="02020603050405020304" pitchFamily="18" charset="0"/>
                <a:ea typeface="Calibri" pitchFamily="34" charset="0"/>
                <a:cs typeface="Times New Roman" panose="02020603050405020304" pitchFamily="18" charset="0"/>
              </a:rPr>
              <a:t>об </a:t>
            </a:r>
            <a:r>
              <a:rPr lang="ru-RU" altLang="ru-RU" sz="4000" dirty="0">
                <a:latin typeface="Times New Roman" panose="02020603050405020304" pitchFamily="18" charset="0"/>
                <a:ea typeface="Calibri" pitchFamily="34" charset="0"/>
                <a:cs typeface="Times New Roman" panose="02020603050405020304" pitchFamily="18" charset="0"/>
              </a:rPr>
              <a:t>условиях привлечения специалистов для </a:t>
            </a:r>
            <a:r>
              <a:rPr lang="ru-RU" altLang="ru-RU" sz="4000" dirty="0" smtClean="0">
                <a:latin typeface="Times New Roman" panose="02020603050405020304" pitchFamily="18" charset="0"/>
                <a:ea typeface="Calibri" pitchFamily="34" charset="0"/>
                <a:cs typeface="Times New Roman" panose="02020603050405020304" pitchFamily="18" charset="0"/>
              </a:rPr>
              <a:t> </a:t>
            </a:r>
          </a:p>
          <a:p>
            <a:pPr marL="269875" indent="447675">
              <a:buNone/>
            </a:pPr>
            <a:r>
              <a:rPr lang="ru-RU" altLang="ru-RU" sz="4000" dirty="0" smtClean="0">
                <a:latin typeface="Times New Roman" panose="02020603050405020304" pitchFamily="18" charset="0"/>
                <a:ea typeface="Calibri" pitchFamily="34" charset="0"/>
                <a:cs typeface="Times New Roman" panose="02020603050405020304" pitchFamily="18" charset="0"/>
              </a:rPr>
              <a:t>осуществления </a:t>
            </a:r>
            <a:r>
              <a:rPr lang="ru-RU" altLang="ru-RU" sz="4000" dirty="0">
                <a:latin typeface="Times New Roman" panose="02020603050405020304" pitchFamily="18" charset="0"/>
                <a:ea typeface="Calibri" pitchFamily="34" charset="0"/>
                <a:cs typeface="Times New Roman" panose="02020603050405020304" pitchFamily="18" charset="0"/>
              </a:rPr>
              <a:t>всестороннего анализа </a:t>
            </a:r>
            <a:endParaRPr lang="ru-RU" altLang="ru-RU" sz="4000" dirty="0" smtClean="0">
              <a:latin typeface="Times New Roman" panose="02020603050405020304" pitchFamily="18" charset="0"/>
              <a:ea typeface="Calibri" pitchFamily="34" charset="0"/>
              <a:cs typeface="Times New Roman" panose="02020603050405020304" pitchFamily="18" charset="0"/>
            </a:endParaRPr>
          </a:p>
          <a:p>
            <a:pPr marL="269875" indent="447675">
              <a:buNone/>
            </a:pPr>
            <a:r>
              <a:rPr lang="ru-RU" altLang="ru-RU" sz="4000" dirty="0" smtClean="0">
                <a:latin typeface="Times New Roman" panose="02020603050405020304" pitchFamily="18" charset="0"/>
                <a:ea typeface="Calibri" pitchFamily="34" charset="0"/>
                <a:cs typeface="Times New Roman" panose="02020603050405020304" pitchFamily="18" charset="0"/>
              </a:rPr>
              <a:t>профессиональной </a:t>
            </a:r>
            <a:r>
              <a:rPr lang="ru-RU" altLang="ru-RU" sz="4000" dirty="0">
                <a:latin typeface="Times New Roman" panose="02020603050405020304" pitchFamily="18" charset="0"/>
                <a:ea typeface="Calibri" pitchFamily="34" charset="0"/>
                <a:cs typeface="Times New Roman" panose="02020603050405020304" pitchFamily="18" charset="0"/>
              </a:rPr>
              <a:t>деятельности </a:t>
            </a:r>
            <a:r>
              <a:rPr lang="ru-RU" altLang="ru-RU" sz="4000" dirty="0" smtClean="0">
                <a:latin typeface="Times New Roman" panose="02020603050405020304" pitchFamily="18" charset="0"/>
                <a:ea typeface="Calibri" pitchFamily="34" charset="0"/>
                <a:cs typeface="Times New Roman" panose="02020603050405020304" pitchFamily="18" charset="0"/>
              </a:rPr>
              <a:t>педработников</a:t>
            </a:r>
          </a:p>
          <a:p>
            <a:pPr marL="269875" indent="447675">
              <a:buFont typeface="Wingdings" panose="05000000000000000000" pitchFamily="2" charset="2"/>
              <a:buChar char="q"/>
            </a:pPr>
            <a:endParaRPr lang="ru-RU" altLang="ru-RU" sz="700" dirty="0">
              <a:latin typeface="Times New Roman" panose="02020603050405020304" pitchFamily="18" charset="0"/>
              <a:ea typeface="Calibri" pitchFamily="34" charset="0"/>
              <a:cs typeface="Times New Roman" panose="02020603050405020304" pitchFamily="18" charset="0"/>
            </a:endParaRPr>
          </a:p>
          <a:p>
            <a:pPr marL="269875" indent="447675">
              <a:buFont typeface="Wingdings" panose="05000000000000000000" pitchFamily="2" charset="2"/>
              <a:buChar char="q"/>
            </a:pPr>
            <a:r>
              <a:rPr lang="ru-RU" altLang="ru-RU" sz="4000" dirty="0" smtClean="0">
                <a:latin typeface="Times New Roman" panose="02020603050405020304" pitchFamily="18" charset="0"/>
                <a:ea typeface="Calibri" pitchFamily="34" charset="0"/>
                <a:cs typeface="Times New Roman" panose="02020603050405020304" pitchFamily="18" charset="0"/>
              </a:rPr>
              <a:t>об </a:t>
            </a:r>
            <a:r>
              <a:rPr lang="ru-RU" altLang="ru-RU" sz="4000" dirty="0">
                <a:latin typeface="Times New Roman" panose="02020603050405020304" pitchFamily="18" charset="0"/>
                <a:ea typeface="Calibri" pitchFamily="34" charset="0"/>
                <a:cs typeface="Times New Roman" panose="02020603050405020304" pitchFamily="18" charset="0"/>
              </a:rPr>
              <a:t>установлении (или отказе в установлении) </a:t>
            </a:r>
            <a:r>
              <a:rPr lang="ru-RU" altLang="ru-RU" sz="4000" dirty="0" smtClean="0">
                <a:latin typeface="Times New Roman" panose="02020603050405020304" pitchFamily="18" charset="0"/>
                <a:ea typeface="Calibri" pitchFamily="34" charset="0"/>
                <a:cs typeface="Times New Roman" panose="02020603050405020304" pitchFamily="18" charset="0"/>
              </a:rPr>
              <a:t> </a:t>
            </a:r>
          </a:p>
          <a:p>
            <a:pPr marL="269875" indent="447675">
              <a:buNone/>
            </a:pPr>
            <a:r>
              <a:rPr lang="ru-RU" altLang="ru-RU" sz="4000" dirty="0" err="1" smtClean="0">
                <a:latin typeface="Times New Roman" panose="02020603050405020304" pitchFamily="18" charset="0"/>
                <a:ea typeface="Calibri" pitchFamily="34" charset="0"/>
                <a:cs typeface="Times New Roman" panose="02020603050405020304" pitchFamily="18" charset="0"/>
              </a:rPr>
              <a:t>педработникам</a:t>
            </a:r>
            <a:r>
              <a:rPr lang="ru-RU" altLang="ru-RU" sz="4000" dirty="0" smtClean="0">
                <a:latin typeface="Times New Roman" panose="02020603050405020304" pitchFamily="18" charset="0"/>
                <a:ea typeface="Calibri" pitchFamily="34" charset="0"/>
                <a:cs typeface="Times New Roman" panose="02020603050405020304" pitchFamily="18" charset="0"/>
              </a:rPr>
              <a:t> </a:t>
            </a:r>
            <a:r>
              <a:rPr lang="ru-RU" altLang="ru-RU" sz="4000" dirty="0">
                <a:latin typeface="Times New Roman" panose="02020603050405020304" pitchFamily="18" charset="0"/>
                <a:ea typeface="Calibri" pitchFamily="34" charset="0"/>
                <a:cs typeface="Times New Roman" panose="02020603050405020304" pitchFamily="18" charset="0"/>
              </a:rPr>
              <a:t>первой (высшей) квалификационной </a:t>
            </a:r>
            <a:endParaRPr lang="ru-RU" altLang="ru-RU" sz="4000" dirty="0" smtClean="0">
              <a:latin typeface="Times New Roman" panose="02020603050405020304" pitchFamily="18" charset="0"/>
              <a:ea typeface="Calibri" pitchFamily="34" charset="0"/>
              <a:cs typeface="Times New Roman" panose="02020603050405020304" pitchFamily="18" charset="0"/>
            </a:endParaRPr>
          </a:p>
          <a:p>
            <a:pPr marL="269875" indent="447675">
              <a:buNone/>
            </a:pPr>
            <a:r>
              <a:rPr lang="ru-RU" altLang="ru-RU" sz="4000" dirty="0" smtClean="0">
                <a:latin typeface="Times New Roman" panose="02020603050405020304" pitchFamily="18" charset="0"/>
                <a:ea typeface="Calibri" pitchFamily="34" charset="0"/>
                <a:cs typeface="Times New Roman" panose="02020603050405020304" pitchFamily="18" charset="0"/>
              </a:rPr>
              <a:t>категории</a:t>
            </a:r>
            <a:endParaRPr lang="ru-RU" altLang="ru-RU" sz="4000" dirty="0">
              <a:latin typeface="Times New Roman" panose="02020603050405020304" pitchFamily="18" charset="0"/>
              <a:ea typeface="Calibri" pitchFamily="34"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2504288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66677"/>
            <a:ext cx="8229600" cy="1143000"/>
          </a:xfrm>
        </p:spPr>
        <p:txBody>
          <a:bodyPr>
            <a:noAutofit/>
          </a:bodyPr>
          <a:lstStyle/>
          <a:p>
            <a: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Аттестация в целях подтверждения </a:t>
            </a:r>
            <a:r>
              <a:rPr lang="ru-RU"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соответствия занимаемым должностям</a:t>
            </a:r>
          </a:p>
        </p:txBody>
      </p:sp>
      <p:sp>
        <p:nvSpPr>
          <p:cNvPr id="3" name="Объект 2"/>
          <p:cNvSpPr>
            <a:spLocks noGrp="1"/>
          </p:cNvSpPr>
          <p:nvPr>
            <p:ph idx="1"/>
          </p:nvPr>
        </p:nvSpPr>
        <p:spPr/>
        <p:txBody>
          <a:bodyPr/>
          <a:lstStyle/>
          <a:p>
            <a:pPr marL="0" indent="0" algn="ctr">
              <a:buNone/>
            </a:pPr>
            <a:r>
              <a:rPr lang="ru-RU" altLang="ru-RU" b="1" dirty="0">
                <a:latin typeface="Times New Roman" panose="02020603050405020304" pitchFamily="18" charset="0"/>
                <a:cs typeface="Times New Roman" panose="02020603050405020304" pitchFamily="18" charset="0"/>
              </a:rPr>
              <a:t>Порядком аттестации </a:t>
            </a:r>
            <a:r>
              <a:rPr lang="ru-RU" altLang="ru-RU" b="1" dirty="0">
                <a:solidFill>
                  <a:srgbClr val="C00000"/>
                </a:solidFill>
                <a:latin typeface="Times New Roman" panose="02020603050405020304" pitchFamily="18" charset="0"/>
                <a:cs typeface="Times New Roman" panose="02020603050405020304" pitchFamily="18" charset="0"/>
              </a:rPr>
              <a:t>не предусмотрено какое-либо участие органов исполнительной власти субъектов РФ</a:t>
            </a:r>
            <a:r>
              <a:rPr lang="ru-RU" altLang="ru-RU" b="1" dirty="0">
                <a:latin typeface="Times New Roman" panose="02020603050405020304" pitchFamily="18" charset="0"/>
                <a:cs typeface="Times New Roman" panose="02020603050405020304" pitchFamily="18" charset="0"/>
              </a:rPr>
              <a:t>, осуществляющих государственное управление в сфере образования, в проведении аттестации педработников в целях подтверждения соответствия занимаемым </a:t>
            </a:r>
            <a:r>
              <a:rPr lang="ru-RU" altLang="ru-RU" b="1" dirty="0" smtClean="0">
                <a:latin typeface="Times New Roman" panose="02020603050405020304" pitchFamily="18" charset="0"/>
                <a:cs typeface="Times New Roman" panose="02020603050405020304" pitchFamily="18" charset="0"/>
              </a:rPr>
              <a:t>должностям</a:t>
            </a:r>
            <a:endParaRPr lang="ru-RU" altLang="ru-RU" b="1"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2996948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3"/>
            <a:ext cx="8723312" cy="1143000"/>
          </a:xfrm>
        </p:spPr>
        <p:txBody>
          <a:bodyPr>
            <a:noAutofit/>
          </a:bodyPr>
          <a:lstStyle/>
          <a:p>
            <a:r>
              <a:rPr lang="ru-RU" sz="3200" dirty="0" smtClean="0"/>
              <a:t/>
            </a:r>
            <a:br>
              <a:rPr lang="ru-RU" sz="3200" dirty="0" smtClean="0"/>
            </a:br>
            <a:r>
              <a:rPr lang="ru-RU" sz="3200" dirty="0" smtClean="0"/>
              <a:t>     </a:t>
            </a:r>
            <a:r>
              <a:rPr lang="ru-RU"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Документы, предъявляемые для </a:t>
            </a:r>
            <a:r>
              <a:rPr lang="ru-RU"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аттестации  </a:t>
            </a:r>
            <a:r>
              <a:rPr lang="ru-RU" sz="3200" dirty="0"/>
              <a:t/>
            </a:r>
            <a:br>
              <a:rPr lang="ru-RU" sz="3200" dirty="0"/>
            </a:br>
            <a:endParaRPr lang="ru-RU" sz="3200" dirty="0"/>
          </a:p>
        </p:txBody>
      </p:sp>
      <p:sp>
        <p:nvSpPr>
          <p:cNvPr id="3" name="Объект 2"/>
          <p:cNvSpPr>
            <a:spLocks noGrp="1"/>
          </p:cNvSpPr>
          <p:nvPr>
            <p:ph idx="1"/>
          </p:nvPr>
        </p:nvSpPr>
        <p:spPr>
          <a:xfrm>
            <a:off x="179512" y="1462149"/>
            <a:ext cx="5552324" cy="5157718"/>
          </a:xfrm>
        </p:spPr>
        <p:txBody>
          <a:bodyPr>
            <a:noAutofit/>
          </a:bodyPr>
          <a:lstStyle/>
          <a:p>
            <a:pPr marL="0" indent="447675" algn="just"/>
            <a:r>
              <a:rPr lang="ru-RU" altLang="ru-RU" sz="2200" dirty="0">
                <a:latin typeface="Times New Roman" panose="02020603050405020304" pitchFamily="18" charset="0"/>
                <a:cs typeface="Times New Roman" panose="02020603050405020304" pitchFamily="18" charset="0"/>
              </a:rPr>
              <a:t>Аттестация педработников в целях установления квалификационной </a:t>
            </a:r>
            <a:r>
              <a:rPr lang="ru-RU" altLang="ru-RU" sz="2200" dirty="0" smtClean="0">
                <a:latin typeface="Times New Roman" panose="02020603050405020304" pitchFamily="18" charset="0"/>
                <a:cs typeface="Times New Roman" panose="02020603050405020304" pitchFamily="18" charset="0"/>
              </a:rPr>
              <a:t>категории проводится </a:t>
            </a:r>
            <a:r>
              <a:rPr lang="ru-RU" altLang="ru-RU" sz="2200" dirty="0">
                <a:latin typeface="Times New Roman" panose="02020603050405020304" pitchFamily="18" charset="0"/>
                <a:cs typeface="Times New Roman" panose="02020603050405020304" pitchFamily="18" charset="0"/>
              </a:rPr>
              <a:t>на основании их </a:t>
            </a:r>
            <a:r>
              <a:rPr lang="ru-RU" altLang="ru-RU" sz="2200" dirty="0" smtClean="0">
                <a:latin typeface="Times New Roman" panose="02020603050405020304" pitchFamily="18" charset="0"/>
                <a:cs typeface="Times New Roman" panose="02020603050405020304" pitchFamily="18" charset="0"/>
              </a:rPr>
              <a:t>заявлений</a:t>
            </a:r>
          </a:p>
          <a:p>
            <a:pPr marL="0" indent="447675" algn="just"/>
            <a:r>
              <a:rPr lang="ru-RU" altLang="ru-RU" sz="2200" dirty="0" smtClean="0">
                <a:latin typeface="Times New Roman" panose="02020603050405020304" pitchFamily="18" charset="0"/>
                <a:cs typeface="Times New Roman" panose="02020603050405020304" pitchFamily="18" charset="0"/>
              </a:rPr>
              <a:t>В </a:t>
            </a:r>
            <a:r>
              <a:rPr lang="ru-RU" altLang="ru-RU" sz="2200" dirty="0">
                <a:latin typeface="Times New Roman" panose="02020603050405020304" pitchFamily="18" charset="0"/>
                <a:cs typeface="Times New Roman" panose="02020603050405020304" pitchFamily="18" charset="0"/>
              </a:rPr>
              <a:t>заявлении о проведении аттестации педработники указывают квалификационные категории и должности, по которым они желают пройти </a:t>
            </a:r>
            <a:r>
              <a:rPr lang="ru-RU" altLang="ru-RU" sz="2200" dirty="0" smtClean="0">
                <a:latin typeface="Times New Roman" panose="02020603050405020304" pitchFamily="18" charset="0"/>
                <a:cs typeface="Times New Roman" panose="02020603050405020304" pitchFamily="18" charset="0"/>
              </a:rPr>
              <a:t>аттестацию</a:t>
            </a:r>
          </a:p>
          <a:p>
            <a:pPr marL="0" indent="447675" algn="ctr">
              <a:buNone/>
            </a:pPr>
            <a:r>
              <a:rPr lang="ru-RU" sz="2000" b="1" dirty="0" smtClean="0">
                <a:solidFill>
                  <a:srgbClr val="C00000"/>
                </a:solidFill>
                <a:latin typeface="Times New Roman" panose="02020603050405020304" pitchFamily="18" charset="0"/>
                <a:cs typeface="Times New Roman" panose="02020603050405020304" pitchFamily="18" charset="0"/>
              </a:rPr>
              <a:t>         (пункты 27 и 28 Порядка аттестации)</a:t>
            </a:r>
          </a:p>
          <a:p>
            <a:pPr marL="0" indent="447675" algn="just">
              <a:buNone/>
            </a:pPr>
            <a:endParaRPr lang="ru-RU" sz="2200" dirty="0" smtClean="0">
              <a:latin typeface="Times New Roman" panose="02020603050405020304" pitchFamily="18" charset="0"/>
              <a:cs typeface="Times New Roman" panose="02020603050405020304" pitchFamily="18" charset="0"/>
            </a:endParaRPr>
          </a:p>
          <a:p>
            <a:pPr marL="0" indent="447675" algn="just"/>
            <a:r>
              <a:rPr lang="ru-RU" altLang="ru-RU" sz="2200" dirty="0" smtClean="0">
                <a:solidFill>
                  <a:schemeClr val="tx1">
                    <a:lumMod val="95000"/>
                    <a:lumOff val="5000"/>
                  </a:schemeClr>
                </a:solidFill>
                <a:latin typeface="Times New Roman" panose="02020603050405020304" pitchFamily="18" charset="0"/>
                <a:cs typeface="Times New Roman" panose="02020603050405020304" pitchFamily="18" charset="0"/>
              </a:rPr>
              <a:t>Работник </a:t>
            </a:r>
            <a:r>
              <a:rPr lang="ru-RU" altLang="ru-RU" sz="2200" dirty="0">
                <a:solidFill>
                  <a:schemeClr val="tx1">
                    <a:lumMod val="95000"/>
                    <a:lumOff val="5000"/>
                  </a:schemeClr>
                </a:solidFill>
                <a:latin typeface="Times New Roman" panose="02020603050405020304" pitchFamily="18" charset="0"/>
                <a:cs typeface="Times New Roman" panose="02020603050405020304" pitchFamily="18" charset="0"/>
              </a:rPr>
              <a:t>вправе указать при подаче заявления ссылку на Интернет-ресурс, содержащий информацию о нём и результатах его </a:t>
            </a:r>
            <a:r>
              <a:rPr lang="ru-RU" altLang="ru-RU" sz="2200" dirty="0" smtClean="0">
                <a:solidFill>
                  <a:schemeClr val="tx1">
                    <a:lumMod val="95000"/>
                    <a:lumOff val="5000"/>
                  </a:schemeClr>
                </a:solidFill>
                <a:latin typeface="Times New Roman" panose="02020603050405020304" pitchFamily="18" charset="0"/>
                <a:cs typeface="Times New Roman" panose="02020603050405020304" pitchFamily="18" charset="0"/>
              </a:rPr>
              <a:t>работы</a:t>
            </a:r>
            <a:endParaRPr lang="ru-RU" altLang="ru-RU" sz="2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pic>
        <p:nvPicPr>
          <p:cNvPr id="4" name="Рисунок 9"/>
          <p:cNvPicPr>
            <a:picLocks noChangeAspect="1"/>
          </p:cNvPicPr>
          <p:nvPr/>
        </p:nvPicPr>
        <p:blipFill>
          <a:blip r:embed="rId2" cstate="print">
            <a:extLst>
              <a:ext uri="{28A0092B-C50C-407E-A947-70E740481C1C}">
                <a14:useLocalDpi xmlns:a14="http://schemas.microsoft.com/office/drawing/2010/main" xmlns="" val="0"/>
              </a:ext>
            </a:extLst>
          </a:blip>
          <a:srcRect l="37500" t="24074" r="37083" b="12222"/>
          <a:stretch>
            <a:fillRect/>
          </a:stretch>
        </p:blipFill>
        <p:spPr bwMode="auto">
          <a:xfrm>
            <a:off x="5868144" y="2204864"/>
            <a:ext cx="3115633" cy="4392488"/>
          </a:xfrm>
          <a:prstGeom prst="rect">
            <a:avLst/>
          </a:prstGeom>
          <a:noFill/>
          <a:ln w="28575">
            <a:solidFill>
              <a:schemeClr val="accent6">
                <a:lumMod val="75000"/>
              </a:schemeClr>
            </a:solidFill>
            <a:miter lim="800000"/>
            <a:headEnd/>
            <a:tailEnd/>
          </a:ln>
          <a:extLst>
            <a:ext uri="{909E8E84-426E-40DD-AFC4-6F175D3DCCD1}">
              <a14:hiddenFill xmlns:a14="http://schemas.microsoft.com/office/drawing/2010/main" xmlns="">
                <a:solidFill>
                  <a:srgbClr val="FFFFFF"/>
                </a:solidFill>
              </a14:hiddenFill>
            </a:ext>
          </a:extLst>
        </p:spPr>
      </p:pic>
      <p:sp>
        <p:nvSpPr>
          <p:cNvPr id="5" name="Прямоугольник 4"/>
          <p:cNvSpPr/>
          <p:nvPr/>
        </p:nvSpPr>
        <p:spPr>
          <a:xfrm>
            <a:off x="5977542" y="5661248"/>
            <a:ext cx="2896835" cy="830997"/>
          </a:xfrm>
          <a:prstGeom prst="rect">
            <a:avLst/>
          </a:prstGeom>
        </p:spPr>
        <p:txBody>
          <a:bodyPr wrap="square">
            <a:spAutoFit/>
          </a:bodyPr>
          <a:lstStyle/>
          <a:p>
            <a:pPr algn="ctr">
              <a:defRPr/>
            </a:pPr>
            <a:r>
              <a:rPr lang="ru-RU" sz="1200" dirty="0"/>
              <a:t>Примерный образец заявления педработника о проведении аттестации в целях установления квалификационной категории</a:t>
            </a:r>
          </a:p>
        </p:txBody>
      </p:sp>
      <p:cxnSp>
        <p:nvCxnSpPr>
          <p:cNvPr id="7" name="Прямая соединительная линия 6"/>
          <p:cNvCxnSpPr/>
          <p:nvPr/>
        </p:nvCxnSpPr>
        <p:spPr>
          <a:xfrm>
            <a:off x="251520" y="3933056"/>
            <a:ext cx="478853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2" descr="http://www.irro.ru/images/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2544833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1540" y="116633"/>
            <a:ext cx="8229600" cy="1143000"/>
          </a:xfrm>
        </p:spPr>
        <p:txBody>
          <a:bodyPr>
            <a:normAutofit/>
          </a:bodyPr>
          <a:lstStyle/>
          <a:p>
            <a:pPr>
              <a:defRPr/>
            </a:pPr>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Сбор информации</a:t>
            </a:r>
            <a:b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br>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при </a:t>
            </a:r>
            <a:r>
              <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рассмотрении заявлений</a:t>
            </a:r>
          </a:p>
        </p:txBody>
      </p:sp>
      <p:sp>
        <p:nvSpPr>
          <p:cNvPr id="3" name="Объект 2"/>
          <p:cNvSpPr>
            <a:spLocks noGrp="1"/>
          </p:cNvSpPr>
          <p:nvPr>
            <p:ph idx="1"/>
          </p:nvPr>
        </p:nvSpPr>
        <p:spPr>
          <a:xfrm>
            <a:off x="323528" y="1556792"/>
            <a:ext cx="8496944" cy="4896544"/>
          </a:xfrm>
        </p:spPr>
        <p:txBody>
          <a:bodyPr>
            <a:noAutofit/>
          </a:bodyPr>
          <a:lstStyle/>
          <a:p>
            <a:pPr marL="0" indent="447675" algn="just">
              <a:buNone/>
            </a:pPr>
            <a:r>
              <a:rPr lang="ru-RU" sz="2300" dirty="0">
                <a:latin typeface="Times New Roman" panose="02020603050405020304" pitchFamily="18" charset="0"/>
                <a:cs typeface="Times New Roman" panose="02020603050405020304" pitchFamily="18" charset="0"/>
              </a:rPr>
              <a:t>При рассмотрении заявлений о проведении аттестации </a:t>
            </a:r>
            <a:r>
              <a:rPr lang="ru-RU" sz="2300" dirty="0" smtClean="0">
                <a:latin typeface="Times New Roman" panose="02020603050405020304" pitchFamily="18" charset="0"/>
                <a:cs typeface="Times New Roman" panose="02020603050405020304" pitchFamily="18" charset="0"/>
              </a:rPr>
              <a:t>в целях </a:t>
            </a:r>
            <a:r>
              <a:rPr lang="ru-RU" sz="2300" dirty="0">
                <a:latin typeface="Times New Roman" panose="02020603050405020304" pitchFamily="18" charset="0"/>
                <a:cs typeface="Times New Roman" panose="02020603050405020304" pitchFamily="18" charset="0"/>
              </a:rPr>
              <a:t>установления </a:t>
            </a:r>
            <a:r>
              <a:rPr lang="ru-RU" sz="2300" dirty="0" smtClean="0">
                <a:latin typeface="Times New Roman" panose="02020603050405020304" pitchFamily="18" charset="0"/>
                <a:cs typeface="Times New Roman" panose="02020603050405020304" pitchFamily="18" charset="0"/>
              </a:rPr>
              <a:t>квалификационной </a:t>
            </a:r>
            <a:r>
              <a:rPr lang="ru-RU" sz="2300" dirty="0">
                <a:latin typeface="Times New Roman" panose="02020603050405020304" pitchFamily="18" charset="0"/>
                <a:cs typeface="Times New Roman" panose="02020603050405020304" pitchFamily="18" charset="0"/>
              </a:rPr>
              <a:t>категории </a:t>
            </a:r>
            <a:r>
              <a:rPr lang="ru-RU" sz="2300" dirty="0" smtClean="0">
                <a:latin typeface="Times New Roman" panose="02020603050405020304" pitchFamily="18" charset="0"/>
                <a:cs typeface="Times New Roman" panose="02020603050405020304" pitchFamily="18" charset="0"/>
              </a:rPr>
              <a:t>аттестационная комиссия осуществляет самостоятельный сбор необходимой ей информации, например, </a:t>
            </a:r>
            <a:r>
              <a:rPr lang="ru-RU" sz="2300" b="1" dirty="0" smtClean="0">
                <a:solidFill>
                  <a:srgbClr val="C00000"/>
                </a:solidFill>
                <a:latin typeface="Times New Roman" panose="02020603050405020304" pitchFamily="18" charset="0"/>
                <a:cs typeface="Times New Roman" panose="02020603050405020304" pitchFamily="18" charset="0"/>
              </a:rPr>
              <a:t>данных, подтверждающих, </a:t>
            </a:r>
            <a:r>
              <a:rPr lang="ru-RU" sz="2300" b="1" dirty="0">
                <a:solidFill>
                  <a:srgbClr val="C00000"/>
                </a:solidFill>
                <a:latin typeface="Times New Roman" panose="02020603050405020304" pitchFamily="18" charset="0"/>
                <a:cs typeface="Times New Roman" panose="02020603050405020304" pitchFamily="18" charset="0"/>
              </a:rPr>
              <a:t>что лицо</a:t>
            </a:r>
            <a:r>
              <a:rPr lang="ru-RU" sz="2300" dirty="0">
                <a:latin typeface="Times New Roman" panose="02020603050405020304" pitchFamily="18" charset="0"/>
                <a:cs typeface="Times New Roman" panose="02020603050405020304" pitchFamily="18" charset="0"/>
              </a:rPr>
              <a:t>, подавшее заявление </a:t>
            </a:r>
            <a:r>
              <a:rPr lang="ru-RU" sz="2300" dirty="0" smtClean="0">
                <a:latin typeface="Times New Roman" panose="02020603050405020304" pitchFamily="18" charset="0"/>
                <a:cs typeface="Times New Roman" panose="02020603050405020304" pitchFamily="18" charset="0"/>
              </a:rPr>
              <a:t>о </a:t>
            </a:r>
            <a:r>
              <a:rPr lang="ru-RU" sz="2300" dirty="0">
                <a:latin typeface="Times New Roman" panose="02020603050405020304" pitchFamily="18" charset="0"/>
                <a:cs typeface="Times New Roman" panose="02020603050405020304" pitchFamily="18" charset="0"/>
              </a:rPr>
              <a:t>проведении </a:t>
            </a:r>
            <a:r>
              <a:rPr lang="ru-RU" sz="2300" dirty="0" smtClean="0">
                <a:latin typeface="Times New Roman" panose="02020603050405020304" pitchFamily="18" charset="0"/>
                <a:cs typeface="Times New Roman" panose="02020603050405020304" pitchFamily="18" charset="0"/>
              </a:rPr>
              <a:t>аттестации</a:t>
            </a:r>
            <a:r>
              <a:rPr lang="ru-RU" sz="2300" dirty="0">
                <a:latin typeface="Times New Roman" panose="02020603050405020304" pitchFamily="18" charset="0"/>
                <a:cs typeface="Times New Roman" panose="02020603050405020304" pitchFamily="18" charset="0"/>
              </a:rPr>
              <a:t>, </a:t>
            </a:r>
            <a:r>
              <a:rPr lang="ru-RU" sz="2300" b="1" dirty="0">
                <a:solidFill>
                  <a:srgbClr val="C00000"/>
                </a:solidFill>
                <a:latin typeface="Times New Roman" panose="02020603050405020304" pitchFamily="18" charset="0"/>
                <a:cs typeface="Times New Roman" panose="02020603050405020304" pitchFamily="18" charset="0"/>
              </a:rPr>
              <a:t>является </a:t>
            </a:r>
            <a:r>
              <a:rPr lang="ru-RU" sz="2300" b="1" dirty="0" err="1">
                <a:solidFill>
                  <a:srgbClr val="C00000"/>
                </a:solidFill>
                <a:latin typeface="Times New Roman" panose="02020603050405020304" pitchFamily="18" charset="0"/>
                <a:cs typeface="Times New Roman" panose="02020603050405020304" pitchFamily="18" charset="0"/>
              </a:rPr>
              <a:t>педработником</a:t>
            </a:r>
            <a:r>
              <a:rPr lang="ru-RU" sz="2300" dirty="0" smtClean="0">
                <a:latin typeface="Times New Roman" panose="02020603050405020304" pitchFamily="18" charset="0"/>
                <a:cs typeface="Times New Roman" panose="02020603050405020304" pitchFamily="18" charset="0"/>
              </a:rPr>
              <a:t>:</a:t>
            </a:r>
          </a:p>
          <a:p>
            <a:pPr marL="0" indent="447675" algn="just">
              <a:buNone/>
            </a:pPr>
            <a:endParaRPr lang="ru-RU" sz="23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ru-RU" sz="2300" dirty="0" smtClean="0">
                <a:latin typeface="Times New Roman" panose="02020603050405020304" pitchFamily="18" charset="0"/>
                <a:cs typeface="Times New Roman" panose="02020603050405020304" pitchFamily="18" charset="0"/>
              </a:rPr>
              <a:t>документ о месте </a:t>
            </a:r>
            <a:r>
              <a:rPr lang="ru-RU" sz="2300" dirty="0">
                <a:latin typeface="Times New Roman" panose="02020603050405020304" pitchFamily="18" charset="0"/>
                <a:cs typeface="Times New Roman" panose="02020603050405020304" pitchFamily="18" charset="0"/>
              </a:rPr>
              <a:t>работы и </a:t>
            </a:r>
            <a:r>
              <a:rPr lang="ru-RU" sz="2300" dirty="0" smtClean="0">
                <a:latin typeface="Times New Roman" panose="02020603050405020304" pitchFamily="18" charset="0"/>
                <a:cs typeface="Times New Roman" panose="02020603050405020304" pitchFamily="18" charset="0"/>
              </a:rPr>
              <a:t>должности заявителя;</a:t>
            </a:r>
            <a:endParaRPr lang="ru-RU" sz="23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ru-RU" sz="2300" dirty="0" smtClean="0">
                <a:latin typeface="Times New Roman" panose="02020603050405020304" pitchFamily="18" charset="0"/>
                <a:cs typeface="Times New Roman" panose="02020603050405020304" pitchFamily="18" charset="0"/>
              </a:rPr>
              <a:t>лицензия </a:t>
            </a:r>
            <a:r>
              <a:rPr lang="ru-RU" sz="2300" dirty="0">
                <a:latin typeface="Times New Roman" panose="02020603050405020304" pitchFamily="18" charset="0"/>
                <a:cs typeface="Times New Roman" panose="02020603050405020304" pitchFamily="18" charset="0"/>
              </a:rPr>
              <a:t>организации, в которой работает </a:t>
            </a:r>
            <a:r>
              <a:rPr lang="ru-RU" sz="2300" dirty="0" smtClean="0">
                <a:latin typeface="Times New Roman" panose="02020603050405020304" pitchFamily="18" charset="0"/>
                <a:cs typeface="Times New Roman" panose="02020603050405020304" pitchFamily="18" charset="0"/>
              </a:rPr>
              <a:t>заявитель,</a:t>
            </a:r>
            <a:r>
              <a:rPr lang="en-US" sz="2300" dirty="0" smtClean="0">
                <a:latin typeface="Times New Roman" panose="02020603050405020304" pitchFamily="18" charset="0"/>
                <a:cs typeface="Times New Roman" panose="02020603050405020304" pitchFamily="18" charset="0"/>
              </a:rPr>
              <a:t> </a:t>
            </a:r>
            <a:r>
              <a:rPr lang="ru-RU" sz="2300" dirty="0" smtClean="0">
                <a:latin typeface="Times New Roman" panose="02020603050405020304" pitchFamily="18" charset="0"/>
                <a:cs typeface="Times New Roman" panose="02020603050405020304" pitchFamily="18" charset="0"/>
              </a:rPr>
              <a:t>на       осуществление </a:t>
            </a:r>
            <a:r>
              <a:rPr lang="ru-RU" sz="2300" dirty="0">
                <a:latin typeface="Times New Roman" panose="02020603050405020304" pitchFamily="18" charset="0"/>
                <a:cs typeface="Times New Roman" panose="02020603050405020304" pitchFamily="18" charset="0"/>
              </a:rPr>
              <a:t>образовательной </a:t>
            </a:r>
            <a:r>
              <a:rPr lang="ru-RU" sz="2300" dirty="0" smtClean="0">
                <a:latin typeface="Times New Roman" panose="02020603050405020304" pitchFamily="18" charset="0"/>
                <a:cs typeface="Times New Roman" panose="02020603050405020304" pitchFamily="18" charset="0"/>
              </a:rPr>
              <a:t>деятельности;</a:t>
            </a:r>
          </a:p>
          <a:p>
            <a:pPr algn="just">
              <a:buFont typeface="Wingdings" panose="05000000000000000000" pitchFamily="2" charset="2"/>
              <a:buChar char="ü"/>
            </a:pPr>
            <a:r>
              <a:rPr lang="ru-RU" sz="2300" dirty="0" smtClean="0">
                <a:latin typeface="Times New Roman" panose="02020603050405020304" pitchFamily="18" charset="0"/>
                <a:cs typeface="Times New Roman" panose="02020603050405020304" pitchFamily="18" charset="0"/>
              </a:rPr>
              <a:t>сведений </a:t>
            </a:r>
            <a:r>
              <a:rPr lang="ru-RU" sz="2300" dirty="0">
                <a:latin typeface="Times New Roman" panose="02020603050405020304" pitchFamily="18" charset="0"/>
                <a:cs typeface="Times New Roman" panose="02020603050405020304" pitchFamily="18" charset="0"/>
              </a:rPr>
              <a:t>об аттестации </a:t>
            </a:r>
            <a:r>
              <a:rPr lang="ru-RU" sz="2300" dirty="0" smtClean="0">
                <a:latin typeface="Times New Roman" panose="02020603050405020304" pitchFamily="18" charset="0"/>
                <a:cs typeface="Times New Roman" panose="02020603050405020304" pitchFamily="18" charset="0"/>
              </a:rPr>
              <a:t>заявителя, если он проходил её ранее.</a:t>
            </a:r>
            <a:endParaRPr lang="ru-RU" sz="2300" dirty="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7974668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25354"/>
            <a:ext cx="8579296" cy="1143000"/>
          </a:xfrm>
        </p:spPr>
        <p:txBody>
          <a:bodyPr>
            <a:normAutofit fontScale="90000"/>
          </a:bodyPr>
          <a:lstStyle/>
          <a:p>
            <a:pPr>
              <a:defRPr/>
            </a:pPr>
            <a:r>
              <a:rPr lang="ru-RU" sz="3600" dirty="0" smtClean="0"/>
              <a:t/>
            </a:r>
            <a:br>
              <a:rPr lang="ru-RU" sz="3600" dirty="0" smtClean="0"/>
            </a:br>
            <a:r>
              <a:rPr lang="ru-RU" sz="3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Критерии </a:t>
            </a:r>
            <a:r>
              <a:rPr lang="ru-RU" sz="31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установления</a:t>
            </a:r>
            <a:br>
              <a:rPr lang="ru-RU" sz="31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br>
            <a:r>
              <a:rPr lang="ru-RU" sz="31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квалификационных </a:t>
            </a:r>
            <a:r>
              <a:rPr lang="ru-RU" sz="31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категорий  </a:t>
            </a:r>
            <a:r>
              <a:rPr lang="ru-RU" b="1" dirty="0">
                <a:solidFill>
                  <a:srgbClr val="FFC000"/>
                </a:solidFill>
                <a:effectLst>
                  <a:outerShdw blurRad="38100" dist="38100" dir="2700000" algn="tl">
                    <a:srgbClr val="000000">
                      <a:alpha val="43137"/>
                    </a:srgbClr>
                  </a:outerShdw>
                </a:effectLst>
              </a:rPr>
              <a:t/>
            </a:r>
            <a:br>
              <a:rPr lang="ru-RU" b="1" dirty="0">
                <a:solidFill>
                  <a:srgbClr val="FFC000"/>
                </a:solidFill>
                <a:effectLst>
                  <a:outerShdw blurRad="38100" dist="38100" dir="2700000" algn="tl">
                    <a:srgbClr val="000000">
                      <a:alpha val="43137"/>
                    </a:srgbClr>
                  </a:outerShdw>
                </a:effectLst>
              </a:rPr>
            </a:br>
            <a:r>
              <a:rPr lang="ru-RU" sz="800" dirty="0">
                <a:effectLst>
                  <a:outerShdw blurRad="38100" dist="38100" dir="2700000" algn="tl">
                    <a:srgbClr val="000000"/>
                  </a:outerShdw>
                </a:effectLst>
              </a:rPr>
              <a:t/>
            </a:r>
            <a:br>
              <a:rPr lang="ru-RU" sz="800" dirty="0">
                <a:effectLst>
                  <a:outerShdw blurRad="38100" dist="38100" dir="2700000" algn="tl">
                    <a:srgbClr val="000000"/>
                  </a:outerShdw>
                </a:effectLst>
              </a:rPr>
            </a:br>
            <a:endParaRPr lang="ru-RU" dirty="0"/>
          </a:p>
        </p:txBody>
      </p:sp>
      <p:sp>
        <p:nvSpPr>
          <p:cNvPr id="3" name="Объект 2"/>
          <p:cNvSpPr>
            <a:spLocks noGrp="1"/>
          </p:cNvSpPr>
          <p:nvPr>
            <p:ph idx="1"/>
          </p:nvPr>
        </p:nvSpPr>
        <p:spPr>
          <a:xfrm>
            <a:off x="431540" y="1556792"/>
            <a:ext cx="8435280" cy="3412976"/>
          </a:xfrm>
        </p:spPr>
        <p:txBody>
          <a:bodyPr>
            <a:normAutofit/>
          </a:bodyPr>
          <a:lstStyle/>
          <a:p>
            <a:pPr marL="0" indent="447675" algn="just">
              <a:buNone/>
            </a:pPr>
            <a:r>
              <a:rPr lang="ru-RU" sz="3600" b="1" dirty="0" smtClean="0">
                <a:latin typeface="Times New Roman" panose="02020603050405020304" pitchFamily="18" charset="0"/>
                <a:cs typeface="Times New Roman" panose="02020603050405020304" pitchFamily="18" charset="0"/>
              </a:rPr>
              <a:t>Исчерпывающий </a:t>
            </a:r>
            <a:r>
              <a:rPr lang="ru-RU" sz="3600" b="1" dirty="0">
                <a:latin typeface="Times New Roman" panose="02020603050405020304" pitchFamily="18" charset="0"/>
                <a:cs typeface="Times New Roman" panose="02020603050405020304" pitchFamily="18" charset="0"/>
              </a:rPr>
              <a:t>перечень критериев </a:t>
            </a:r>
            <a:r>
              <a:rPr lang="ru-RU" sz="3600" b="1" dirty="0" smtClean="0">
                <a:latin typeface="Times New Roman" panose="02020603050405020304" pitchFamily="18" charset="0"/>
                <a:cs typeface="Times New Roman" panose="02020603050405020304" pitchFamily="18" charset="0"/>
              </a:rPr>
              <a:t>установления </a:t>
            </a:r>
            <a:r>
              <a:rPr lang="ru-RU" sz="3600" b="1" dirty="0">
                <a:latin typeface="Times New Roman" panose="02020603050405020304" pitchFamily="18" charset="0"/>
                <a:cs typeface="Times New Roman" panose="02020603050405020304" pitchFamily="18" charset="0"/>
              </a:rPr>
              <a:t>первой и высшей </a:t>
            </a:r>
            <a:r>
              <a:rPr lang="ru-RU" sz="3600" b="1" dirty="0" smtClean="0">
                <a:latin typeface="Times New Roman" panose="02020603050405020304" pitchFamily="18" charset="0"/>
                <a:cs typeface="Times New Roman" panose="02020603050405020304" pitchFamily="18" charset="0"/>
              </a:rPr>
              <a:t>квалификационных </a:t>
            </a:r>
            <a:r>
              <a:rPr lang="ru-RU" sz="3600" b="1" dirty="0">
                <a:latin typeface="Times New Roman" panose="02020603050405020304" pitchFamily="18" charset="0"/>
                <a:cs typeface="Times New Roman" panose="02020603050405020304" pitchFamily="18" charset="0"/>
              </a:rPr>
              <a:t>категорий содержится </a:t>
            </a:r>
            <a:r>
              <a:rPr lang="ru-RU" sz="3600" b="1" dirty="0" smtClean="0">
                <a:latin typeface="Times New Roman" panose="02020603050405020304" pitchFamily="18" charset="0"/>
                <a:cs typeface="Times New Roman" panose="02020603050405020304" pitchFamily="18" charset="0"/>
              </a:rPr>
              <a:t>в </a:t>
            </a:r>
            <a:r>
              <a:rPr lang="ru-RU" sz="3600" b="1" dirty="0">
                <a:solidFill>
                  <a:srgbClr val="C00000"/>
                </a:solidFill>
                <a:latin typeface="Times New Roman" panose="02020603050405020304" pitchFamily="18" charset="0"/>
                <a:cs typeface="Times New Roman" panose="02020603050405020304" pitchFamily="18" charset="0"/>
              </a:rPr>
              <a:t>пунктах 36 и 37 (с учётом пункта </a:t>
            </a:r>
            <a:r>
              <a:rPr lang="ru-RU" sz="3600" b="1" dirty="0" smtClean="0">
                <a:solidFill>
                  <a:srgbClr val="C00000"/>
                </a:solidFill>
                <a:latin typeface="Times New Roman" panose="02020603050405020304" pitchFamily="18" charset="0"/>
                <a:cs typeface="Times New Roman" panose="02020603050405020304" pitchFamily="18" charset="0"/>
              </a:rPr>
              <a:t>38 – оценка профессиональной деятельности)</a:t>
            </a:r>
            <a:r>
              <a:rPr lang="ru-RU" sz="3600" b="1" dirty="0" smtClean="0">
                <a:latin typeface="Times New Roman" panose="02020603050405020304" pitchFamily="18" charset="0"/>
                <a:cs typeface="Times New Roman" panose="02020603050405020304" pitchFamily="18" charset="0"/>
              </a:rPr>
              <a:t>  </a:t>
            </a:r>
            <a:r>
              <a:rPr lang="ru-RU" sz="3600" b="1" dirty="0" smtClean="0">
                <a:latin typeface="Times New Roman" panose="02020603050405020304" pitchFamily="18" charset="0"/>
                <a:cs typeface="Times New Roman" panose="02020603050405020304" pitchFamily="18" charset="0"/>
              </a:rPr>
              <a:t>Порядка аттестации</a:t>
            </a:r>
          </a:p>
          <a:p>
            <a:pPr marL="0" indent="0" algn="just">
              <a:buNone/>
            </a:pPr>
            <a:endParaRPr lang="ru-RU" sz="1000" b="1" dirty="0" smtClean="0">
              <a:latin typeface="Times New Roman" panose="02020603050405020304" pitchFamily="18" charset="0"/>
              <a:cs typeface="Times New Roman" panose="02020603050405020304" pitchFamily="18" charset="0"/>
            </a:endParaRPr>
          </a:p>
        </p:txBody>
      </p:sp>
      <p:pic>
        <p:nvPicPr>
          <p:cNvPr id="4"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74823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57177"/>
            <a:ext cx="8229600" cy="381000"/>
          </a:xfrm>
        </p:spPr>
        <p:txBody>
          <a:bodyPr>
            <a:noAutofit/>
          </a:bodyPr>
          <a:lstStyle/>
          <a:p>
            <a:pPr algn="ctr"/>
            <a: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Квалификационные категории </a:t>
            </a:r>
            <a:b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r>
              <a:rPr lang="ru-RU"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устанавливаются на основе: </a:t>
            </a:r>
            <a:endParaRPr lang="ru-RU"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Текст 2"/>
          <p:cNvSpPr>
            <a:spLocks noGrp="1"/>
          </p:cNvSpPr>
          <p:nvPr>
            <p:ph type="body" idx="1"/>
          </p:nvPr>
        </p:nvSpPr>
        <p:spPr>
          <a:xfrm>
            <a:off x="179512" y="908720"/>
            <a:ext cx="4339208" cy="381000"/>
          </a:xfrm>
        </p:spPr>
        <p:txBody>
          <a:bodyPr>
            <a:noAutofit/>
          </a:bodyPr>
          <a:lstStyle/>
          <a:p>
            <a:r>
              <a:rPr lang="ru-RU" sz="1800" i="1" dirty="0" smtClean="0">
                <a:solidFill>
                  <a:srgbClr val="C00000"/>
                </a:solidFill>
              </a:rPr>
              <a:t>Первая квалификационная категория</a:t>
            </a:r>
            <a:endParaRPr lang="ru-RU" sz="1800" dirty="0">
              <a:solidFill>
                <a:srgbClr val="C00000"/>
              </a:solidFill>
            </a:endParaRPr>
          </a:p>
        </p:txBody>
      </p:sp>
      <p:sp>
        <p:nvSpPr>
          <p:cNvPr id="4" name="Текст 3"/>
          <p:cNvSpPr>
            <a:spLocks noGrp="1"/>
          </p:cNvSpPr>
          <p:nvPr>
            <p:ph type="body" sz="half" idx="3"/>
          </p:nvPr>
        </p:nvSpPr>
        <p:spPr>
          <a:xfrm>
            <a:off x="4572000" y="764704"/>
            <a:ext cx="4464496" cy="533400"/>
          </a:xfrm>
        </p:spPr>
        <p:txBody>
          <a:bodyPr>
            <a:noAutofit/>
          </a:bodyPr>
          <a:lstStyle/>
          <a:p>
            <a:r>
              <a:rPr lang="ru-RU" sz="1800" i="1" dirty="0" smtClean="0">
                <a:solidFill>
                  <a:srgbClr val="C00000"/>
                </a:solidFill>
              </a:rPr>
              <a:t>Высшая квалификационная категория</a:t>
            </a:r>
            <a:endParaRPr lang="ru-RU" sz="1800" dirty="0">
              <a:solidFill>
                <a:srgbClr val="C00000"/>
              </a:solidFill>
            </a:endParaRPr>
          </a:p>
        </p:txBody>
      </p:sp>
      <p:sp>
        <p:nvSpPr>
          <p:cNvPr id="5" name="Содержимое 4"/>
          <p:cNvSpPr>
            <a:spLocks noGrp="1"/>
          </p:cNvSpPr>
          <p:nvPr>
            <p:ph sz="quarter" idx="2"/>
          </p:nvPr>
        </p:nvSpPr>
        <p:spPr>
          <a:xfrm>
            <a:off x="228600" y="1295400"/>
            <a:ext cx="3886200" cy="5064920"/>
          </a:xfrm>
        </p:spPr>
        <p:txBody>
          <a:bodyPr>
            <a:noAutofit/>
          </a:bodyPr>
          <a:lstStyle/>
          <a:p>
            <a:pPr marL="0" indent="447675">
              <a:buFont typeface="Wingdings" panose="05000000000000000000" pitchFamily="2" charset="2"/>
              <a:buChar char="Ø"/>
            </a:pPr>
            <a:r>
              <a:rPr lang="ru-RU" sz="1400" dirty="0" smtClean="0">
                <a:latin typeface="Times New Roman" pitchFamily="18" charset="0"/>
                <a:cs typeface="Times New Roman" pitchFamily="18" charset="0"/>
              </a:rPr>
              <a:t>стабильных положительных результатов освоения обучающимися образовательных программ по итогам мониторингов, проводимых организацией;</a:t>
            </a:r>
          </a:p>
          <a:p>
            <a:pPr marL="0" indent="447675">
              <a:buFont typeface="Wingdings" panose="05000000000000000000" pitchFamily="2" charset="2"/>
              <a:buChar char="Ø"/>
            </a:pPr>
            <a:r>
              <a:rPr lang="ru-RU" sz="1400" dirty="0" smtClean="0">
                <a:latin typeface="Times New Roman" pitchFamily="18" charset="0"/>
                <a:cs typeface="Times New Roman" pitchFamily="18" charset="0"/>
              </a:rPr>
              <a:t>стабильных положительных результатов освоения обучающимися образовательных программ по итогам мониторинга системы образования, проводимого в порядке, установленном постановлением </a:t>
            </a:r>
            <a:r>
              <a:rPr lang="ru-RU" sz="1400" dirty="0" smtClean="0">
                <a:latin typeface="Times New Roman" pitchFamily="18" charset="0"/>
                <a:cs typeface="Times New Roman" pitchFamily="18" charset="0"/>
                <a:hlinkClick r:id="rId2" action="ppaction://hlinkfile"/>
              </a:rPr>
              <a:t>Правительства РФ от 5 августа 2013 г. N 662</a:t>
            </a:r>
            <a:r>
              <a:rPr lang="ru-RU" sz="1400" dirty="0" smtClean="0">
                <a:latin typeface="Times New Roman" pitchFamily="18" charset="0"/>
                <a:cs typeface="Times New Roman" pitchFamily="18" charset="0"/>
              </a:rPr>
              <a:t>;</a:t>
            </a:r>
          </a:p>
          <a:p>
            <a:pPr marL="0" indent="447675">
              <a:buFont typeface="Wingdings" panose="05000000000000000000" pitchFamily="2" charset="2"/>
              <a:buChar char="Ø"/>
            </a:pPr>
            <a:r>
              <a:rPr lang="ru-RU" sz="1400" dirty="0" smtClean="0">
                <a:latin typeface="Times New Roman" pitchFamily="18" charset="0"/>
                <a:cs typeface="Times New Roman" pitchFamily="18" charset="0"/>
              </a:rPr>
              <a:t>выявления развития у обучающихся способностей к научной (интеллектуальной), творческой, физкультурно-спортивной деятельности;</a:t>
            </a:r>
          </a:p>
          <a:p>
            <a:pPr marL="0" indent="447675">
              <a:buFont typeface="Wingdings" panose="05000000000000000000" pitchFamily="2" charset="2"/>
              <a:buChar char="Ø"/>
            </a:pPr>
            <a:r>
              <a:rPr lang="ru-RU" sz="1400" dirty="0" smtClean="0">
                <a:latin typeface="Times New Roman" pitchFamily="18" charset="0"/>
                <a:cs typeface="Times New Roman" pitchFamily="18" charset="0"/>
              </a:rPr>
              <a:t>личного вклада в повышение качества образования, совершенствования методов обучения и воспитания, транслирования в педагогических коллективах опыта практических результатов своей профессиональной деятельности, активного участия в работе методических объединений педагогических работников организации.</a:t>
            </a:r>
          </a:p>
        </p:txBody>
      </p:sp>
      <p:sp>
        <p:nvSpPr>
          <p:cNvPr id="6" name="Содержимое 5"/>
          <p:cNvSpPr>
            <a:spLocks noGrp="1"/>
          </p:cNvSpPr>
          <p:nvPr>
            <p:ph sz="quarter" idx="4"/>
          </p:nvPr>
        </p:nvSpPr>
        <p:spPr>
          <a:xfrm>
            <a:off x="4427984" y="1340768"/>
            <a:ext cx="4495801" cy="5181600"/>
          </a:xfrm>
        </p:spPr>
        <p:txBody>
          <a:bodyPr>
            <a:normAutofit fontScale="25000" lnSpcReduction="20000"/>
          </a:bodyPr>
          <a:lstStyle/>
          <a:p>
            <a:pPr marL="0" indent="447675">
              <a:buFont typeface="Wingdings" panose="05000000000000000000" pitchFamily="2" charset="2"/>
              <a:buChar char="Ø"/>
            </a:pPr>
            <a:r>
              <a:rPr lang="ru-RU" sz="5600" dirty="0" smtClean="0">
                <a:latin typeface="Times New Roman" pitchFamily="18" charset="0"/>
                <a:cs typeface="Times New Roman" pitchFamily="18" charset="0"/>
              </a:rPr>
              <a:t>достижения обучающимися положительной динамики результатов освоения образовательных программ по итогам мониторингов, проводимых организацией;</a:t>
            </a:r>
          </a:p>
          <a:p>
            <a:pPr marL="0" indent="447675">
              <a:buFont typeface="Wingdings" panose="05000000000000000000" pitchFamily="2" charset="2"/>
              <a:buChar char="Ø"/>
            </a:pPr>
            <a:r>
              <a:rPr lang="ru-RU" sz="5600" dirty="0" smtClean="0">
                <a:latin typeface="Times New Roman" pitchFamily="18" charset="0"/>
                <a:cs typeface="Times New Roman" pitchFamily="18" charset="0"/>
              </a:rPr>
              <a:t>     достижения обучающимися положительных результатов освоения образовательных программ по итогам мониторинга системы образования, проводимого в порядке, установленном постановлением Правительства РФ от 5 августа 2013 г. N 662;</a:t>
            </a:r>
          </a:p>
          <a:p>
            <a:pPr marL="0" indent="447675">
              <a:buFont typeface="Wingdings" panose="05000000000000000000" pitchFamily="2" charset="2"/>
              <a:buChar char="Ø"/>
            </a:pPr>
            <a:r>
              <a:rPr lang="ru-RU" sz="5600" dirty="0" smtClean="0">
                <a:latin typeface="Times New Roman" pitchFamily="18" charset="0"/>
                <a:cs typeface="Times New Roman" pitchFamily="18" charset="0"/>
              </a:rPr>
              <a:t>     выявления и развития способностей обучающихся к научной (интеллектуальной), творческой, физкультурно-спортивной деятельности, а также их участия в олимпиадах, конкурсах, фестивалях, соревнованиях;</a:t>
            </a:r>
          </a:p>
          <a:p>
            <a:pPr marL="0" indent="447675">
              <a:buFont typeface="Wingdings" panose="05000000000000000000" pitchFamily="2" charset="2"/>
              <a:buChar char="Ø"/>
            </a:pPr>
            <a:r>
              <a:rPr lang="ru-RU" sz="5600" dirty="0" smtClean="0">
                <a:latin typeface="Times New Roman" pitchFamily="18" charset="0"/>
                <a:cs typeface="Times New Roman" pitchFamily="18" charset="0"/>
              </a:rPr>
              <a:t>     личного вклада в повышение качества образования, совершенствования методов обучения и воспитания, и продуктивного использования новых образовательных технологий, транслирования в педагогических коллективах опыта практических результатов своей профессиональной деятельности, в том числе экспериментальной и инновационной;</a:t>
            </a:r>
          </a:p>
          <a:p>
            <a:pPr marL="0" indent="447675">
              <a:buFont typeface="Wingdings" panose="05000000000000000000" pitchFamily="2" charset="2"/>
              <a:buChar char="Ø"/>
            </a:pPr>
            <a:r>
              <a:rPr lang="ru-RU" sz="5600" dirty="0" smtClean="0">
                <a:latin typeface="Times New Roman" pitchFamily="18" charset="0"/>
                <a:cs typeface="Times New Roman" pitchFamily="18" charset="0"/>
              </a:rPr>
              <a:t>     активного участия в работе методических объединений педагогических работников организаций, в разработке программно-методического сопровождения образовательного процесса, профессиональных конкурсах</a:t>
            </a:r>
            <a:r>
              <a:rPr lang="ru-RU" sz="3500" dirty="0" smtClean="0">
                <a:latin typeface="Times New Roman" pitchFamily="18" charset="0"/>
                <a:cs typeface="Times New Roman" pitchFamily="18" charset="0"/>
              </a:rPr>
              <a:t>.</a:t>
            </a:r>
          </a:p>
          <a:p>
            <a:pPr>
              <a:lnSpc>
                <a:spcPct val="120000"/>
              </a:lnSpc>
              <a:spcBef>
                <a:spcPts val="0"/>
              </a:spcBef>
            </a:pPr>
            <a:endParaRPr lang="ru-RU" sz="2900" dirty="0"/>
          </a:p>
        </p:txBody>
      </p:sp>
      <p:pic>
        <p:nvPicPr>
          <p:cNvPr id="7" name="Picture 2" descr="http://www.irro.ru/images/logo.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3627537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держимое 7"/>
          <p:cNvSpPr>
            <a:spLocks noGrp="1"/>
          </p:cNvSpPr>
          <p:nvPr>
            <p:ph idx="1"/>
          </p:nvPr>
        </p:nvSpPr>
        <p:spPr>
          <a:xfrm>
            <a:off x="431540" y="476672"/>
            <a:ext cx="8507288" cy="6207967"/>
          </a:xfrm>
        </p:spPr>
        <p:txBody>
          <a:bodyPr>
            <a:noAutofit/>
          </a:bodyPr>
          <a:lstStyle/>
          <a:p>
            <a:pPr marL="0" indent="0" algn="ctr">
              <a:buNone/>
            </a:pPr>
            <a:r>
              <a:rPr lang="ru-RU" sz="1600" b="1" dirty="0" smtClean="0">
                <a:latin typeface="Times New Roman" pitchFamily="18" charset="0"/>
                <a:cs typeface="Times New Roman" pitchFamily="18" charset="0"/>
              </a:rPr>
              <a:t>Оценка профессиональной деятельности педагогических работников в целях установления квалификационной категории осуществляется аттестационной комиссией на основе результатов их работы, предусмотренных </a:t>
            </a:r>
            <a:r>
              <a:rPr lang="ru-RU" sz="1600" b="1" dirty="0" smtClean="0">
                <a:solidFill>
                  <a:srgbClr val="C00000"/>
                </a:solidFill>
                <a:latin typeface="Times New Roman" pitchFamily="18" charset="0"/>
                <a:cs typeface="Times New Roman" pitchFamily="18" charset="0"/>
              </a:rPr>
              <a:t>пунктами 36 и 37 </a:t>
            </a:r>
            <a:r>
              <a:rPr lang="ru-RU" sz="1600" b="1" dirty="0" smtClean="0">
                <a:latin typeface="Times New Roman" pitchFamily="18" charset="0"/>
                <a:cs typeface="Times New Roman" pitchFamily="18" charset="0"/>
              </a:rPr>
              <a:t>настоящего Порядка, при условии, что их деятельность связана с соответствующими направлениями работы</a:t>
            </a:r>
          </a:p>
          <a:p>
            <a:pPr algn="just">
              <a:buFont typeface="Wingdings" panose="05000000000000000000" pitchFamily="2" charset="2"/>
              <a:buChar char="v"/>
            </a:pPr>
            <a:r>
              <a:rPr lang="ru-RU" sz="1400" dirty="0" smtClean="0">
                <a:latin typeface="Times New Roman" pitchFamily="18" charset="0"/>
                <a:cs typeface="Times New Roman" pitchFamily="18" charset="0"/>
              </a:rPr>
              <a:t>При принятии в отношении педагогического работника, имеющего </a:t>
            </a:r>
            <a:r>
              <a:rPr lang="ru-RU" sz="1400" b="1" dirty="0" smtClean="0">
                <a:solidFill>
                  <a:srgbClr val="C00000"/>
                </a:solidFill>
                <a:latin typeface="Times New Roman" pitchFamily="18" charset="0"/>
                <a:cs typeface="Times New Roman" pitchFamily="18" charset="0"/>
              </a:rPr>
              <a:t>первую</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квалификационную категорию, решения аттестационной комиссии </a:t>
            </a:r>
            <a:r>
              <a:rPr lang="ru-RU" sz="1400" b="1" dirty="0" smtClean="0">
                <a:solidFill>
                  <a:srgbClr val="C00000"/>
                </a:solidFill>
                <a:latin typeface="Times New Roman" pitchFamily="18" charset="0"/>
                <a:cs typeface="Times New Roman" pitchFamily="18" charset="0"/>
              </a:rPr>
              <a:t>об отказе </a:t>
            </a:r>
            <a:r>
              <a:rPr lang="ru-RU" sz="1400" dirty="0" smtClean="0">
                <a:latin typeface="Times New Roman" pitchFamily="18" charset="0"/>
                <a:cs typeface="Times New Roman" pitchFamily="18" charset="0"/>
              </a:rPr>
              <a:t>в установлении </a:t>
            </a:r>
            <a:r>
              <a:rPr lang="ru-RU" sz="1400" b="1" dirty="0" smtClean="0">
                <a:solidFill>
                  <a:srgbClr val="C00000"/>
                </a:solidFill>
                <a:latin typeface="Times New Roman" pitchFamily="18" charset="0"/>
                <a:cs typeface="Times New Roman" pitchFamily="18" charset="0"/>
              </a:rPr>
              <a:t>высшей</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квалификационной категории, за ним </a:t>
            </a:r>
            <a:r>
              <a:rPr lang="ru-RU" sz="1400" b="1" dirty="0" smtClean="0">
                <a:solidFill>
                  <a:srgbClr val="C00000"/>
                </a:solidFill>
                <a:latin typeface="Times New Roman" pitchFamily="18" charset="0"/>
                <a:cs typeface="Times New Roman" pitchFamily="18" charset="0"/>
              </a:rPr>
              <a:t>сохраняется</a:t>
            </a:r>
            <a:r>
              <a:rPr lang="ru-RU" sz="1400" dirty="0" smtClean="0">
                <a:latin typeface="Times New Roman" pitchFamily="18" charset="0"/>
                <a:cs typeface="Times New Roman" pitchFamily="18" charset="0"/>
              </a:rPr>
              <a:t> первая квалификационная  категория до истечения срока ее действия.</a:t>
            </a:r>
          </a:p>
          <a:p>
            <a:pPr algn="just">
              <a:buFont typeface="Wingdings" panose="05000000000000000000" pitchFamily="2" charset="2"/>
              <a:buChar char="v"/>
            </a:pPr>
            <a:endParaRPr lang="ru-RU" sz="1400" dirty="0" smtClean="0">
              <a:latin typeface="Times New Roman" pitchFamily="18" charset="0"/>
              <a:cs typeface="Times New Roman" pitchFamily="18" charset="0"/>
            </a:endParaRPr>
          </a:p>
          <a:p>
            <a:pPr algn="just">
              <a:buFont typeface="Wingdings" panose="05000000000000000000" pitchFamily="2" charset="2"/>
              <a:buChar char="v"/>
            </a:pPr>
            <a:r>
              <a:rPr lang="ru-RU" sz="1400" dirty="0" smtClean="0">
                <a:latin typeface="Times New Roman" pitchFamily="18" charset="0"/>
                <a:cs typeface="Times New Roman" pitchFamily="18" charset="0"/>
              </a:rPr>
              <a:t>Педагогические работники, которым при проведении аттестации </a:t>
            </a:r>
            <a:r>
              <a:rPr lang="ru-RU" sz="1400" b="1" dirty="0" smtClean="0">
                <a:solidFill>
                  <a:srgbClr val="C00000"/>
                </a:solidFill>
                <a:latin typeface="Times New Roman" pitchFamily="18" charset="0"/>
                <a:cs typeface="Times New Roman" pitchFamily="18" charset="0"/>
              </a:rPr>
              <a:t>отказано</a:t>
            </a:r>
            <a:r>
              <a:rPr lang="ru-RU" sz="1400" dirty="0" smtClean="0">
                <a:latin typeface="Times New Roman" pitchFamily="18" charset="0"/>
                <a:cs typeface="Times New Roman" pitchFamily="18" charset="0"/>
              </a:rPr>
              <a:t> в установлении квалификационной категории, обращаются по их желанию в аттестационную комиссию с заявлением о проведении аттестации </a:t>
            </a:r>
            <a:r>
              <a:rPr lang="ru-RU" sz="1400" b="1" dirty="0" smtClean="0">
                <a:solidFill>
                  <a:srgbClr val="C00000"/>
                </a:solidFill>
                <a:latin typeface="Times New Roman" pitchFamily="18" charset="0"/>
                <a:cs typeface="Times New Roman" pitchFamily="18" charset="0"/>
              </a:rPr>
              <a:t>на ту же квалификационную категорию не ранее чем через год со дня принятия </a:t>
            </a:r>
            <a:r>
              <a:rPr lang="ru-RU" sz="1400" dirty="0" smtClean="0">
                <a:latin typeface="Times New Roman" pitchFamily="18" charset="0"/>
                <a:cs typeface="Times New Roman" pitchFamily="18" charset="0"/>
              </a:rPr>
              <a:t>аттестационной комиссией соответствующего </a:t>
            </a:r>
            <a:r>
              <a:rPr lang="ru-RU" sz="1400" b="1" dirty="0" smtClean="0">
                <a:solidFill>
                  <a:srgbClr val="C00000"/>
                </a:solidFill>
                <a:latin typeface="Times New Roman" pitchFamily="18" charset="0"/>
                <a:cs typeface="Times New Roman" pitchFamily="18" charset="0"/>
              </a:rPr>
              <a:t>решения</a:t>
            </a:r>
            <a:r>
              <a:rPr lang="ru-RU" sz="1400" dirty="0" smtClean="0">
                <a:latin typeface="Times New Roman" pitchFamily="18" charset="0"/>
                <a:cs typeface="Times New Roman" pitchFamily="18" charset="0"/>
              </a:rPr>
              <a:t>.</a:t>
            </a:r>
          </a:p>
          <a:p>
            <a:pPr algn="just">
              <a:buFont typeface="Wingdings" panose="05000000000000000000" pitchFamily="2" charset="2"/>
              <a:buChar char="v"/>
            </a:pPr>
            <a:endParaRPr lang="ru-RU" sz="1400" dirty="0" smtClean="0">
              <a:latin typeface="Times New Roman" pitchFamily="18" charset="0"/>
              <a:cs typeface="Times New Roman" pitchFamily="18" charset="0"/>
            </a:endParaRPr>
          </a:p>
          <a:p>
            <a:pPr algn="just">
              <a:buFont typeface="Wingdings" panose="05000000000000000000" pitchFamily="2" charset="2"/>
              <a:buChar char="v"/>
            </a:pPr>
            <a:r>
              <a:rPr lang="ru-RU" sz="1400" dirty="0" smtClean="0">
                <a:latin typeface="Times New Roman" pitchFamily="18" charset="0"/>
                <a:cs typeface="Times New Roman" pitchFamily="18" charset="0"/>
              </a:rPr>
              <a:t>На основании решений аттестационных комиссий о результатах аттестации педагогических работников соответствующие уполномоченные органы государственной власти субъектов РФ издают распорядительные акты об установлении педагогическим работникам первой или высшей квалификационной категории со дня вынесения решения аттестационной комиссией, которые размещаются на официальных сайтах указанных органов в сети "Интернет".</a:t>
            </a:r>
          </a:p>
          <a:p>
            <a:pPr algn="just">
              <a:buFont typeface="Wingdings" panose="05000000000000000000" pitchFamily="2" charset="2"/>
              <a:buChar char="v"/>
            </a:pPr>
            <a:endParaRPr lang="ru-RU" sz="1400" dirty="0" smtClean="0">
              <a:latin typeface="Times New Roman" pitchFamily="18" charset="0"/>
              <a:cs typeface="Times New Roman" pitchFamily="18" charset="0"/>
            </a:endParaRPr>
          </a:p>
          <a:p>
            <a:pPr algn="just">
              <a:buFont typeface="Wingdings" panose="05000000000000000000" pitchFamily="2" charset="2"/>
              <a:buChar char="v"/>
            </a:pPr>
            <a:r>
              <a:rPr lang="ru-RU" sz="1400" b="1" dirty="0" smtClean="0">
                <a:solidFill>
                  <a:srgbClr val="C00000"/>
                </a:solidFill>
                <a:latin typeface="Times New Roman" pitchFamily="18" charset="0"/>
                <a:cs typeface="Times New Roman" pitchFamily="18" charset="0"/>
              </a:rPr>
              <a:t>Квалификационные категории</a:t>
            </a:r>
            <a:r>
              <a:rPr lang="ru-RU" sz="1400" dirty="0" smtClean="0">
                <a:latin typeface="Times New Roman" pitchFamily="18" charset="0"/>
                <a:cs typeface="Times New Roman" pitchFamily="18" charset="0"/>
              </a:rPr>
              <a:t>, установленные педагогическим работникам, </a:t>
            </a:r>
            <a:r>
              <a:rPr lang="ru-RU" sz="1400" b="1" dirty="0" smtClean="0">
                <a:latin typeface="Times New Roman" pitchFamily="18" charset="0"/>
                <a:cs typeface="Times New Roman" pitchFamily="18" charset="0"/>
              </a:rPr>
              <a:t>сохраняются</a:t>
            </a:r>
            <a:r>
              <a:rPr lang="ru-RU" sz="1400" dirty="0" smtClean="0">
                <a:latin typeface="Times New Roman" pitchFamily="18" charset="0"/>
                <a:cs typeface="Times New Roman" pitchFamily="18" charset="0"/>
              </a:rPr>
              <a:t> до окончания срока их действия </a:t>
            </a:r>
            <a:r>
              <a:rPr lang="ru-RU" sz="1400" b="1" dirty="0" smtClean="0">
                <a:solidFill>
                  <a:srgbClr val="C00000"/>
                </a:solidFill>
                <a:latin typeface="Times New Roman" pitchFamily="18" charset="0"/>
                <a:cs typeface="Times New Roman" pitchFamily="18" charset="0"/>
              </a:rPr>
              <a:t>при переходе в другую организацию</a:t>
            </a:r>
            <a:r>
              <a:rPr lang="ru-RU" sz="1400" dirty="0" smtClean="0">
                <a:latin typeface="Times New Roman" pitchFamily="18" charset="0"/>
                <a:cs typeface="Times New Roman" pitchFamily="18" charset="0"/>
              </a:rPr>
              <a:t>, в том числе расположенную в другом субъекте Российской Федерации.</a:t>
            </a:r>
          </a:p>
          <a:p>
            <a:pPr>
              <a:buFont typeface="Wingdings" panose="05000000000000000000" pitchFamily="2" charset="2"/>
              <a:buChar char="v"/>
            </a:pPr>
            <a:endParaRPr lang="ru-RU" sz="1400" dirty="0"/>
          </a:p>
        </p:txBody>
      </p:sp>
      <p:pic>
        <p:nvPicPr>
          <p:cNvPr id="3" name="Picture 2" descr="http://www.irro.ru/images/logo.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6633"/>
            <a:ext cx="504056" cy="5215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1744092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966</TotalTime>
  <Words>1475</Words>
  <Application>Microsoft Office PowerPoint</Application>
  <PresentationFormat>Экран (4:3)</PresentationFormat>
  <Paragraphs>130</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Аттестация педагогических работников </vt:lpstr>
      <vt:lpstr>Задачи</vt:lpstr>
      <vt:lpstr>   Акты, принимаемые субъектами РФ</vt:lpstr>
      <vt:lpstr>Аттестация в целях подтверждения соответствия занимаемым должностям</vt:lpstr>
      <vt:lpstr>      Документы, предъявляемые для аттестации   </vt:lpstr>
      <vt:lpstr>Сбор информации при рассмотрении заявлений</vt:lpstr>
      <vt:lpstr> Критерии установления квалификационных категорий    </vt:lpstr>
      <vt:lpstr>Квалификационные категории  устанавливаются на основе: </vt:lpstr>
      <vt:lpstr>Слайд 9</vt:lpstr>
      <vt:lpstr>   Источники информации о педработниках</vt:lpstr>
      <vt:lpstr>Слайд 11</vt:lpstr>
      <vt:lpstr>Слайд 12</vt:lpstr>
      <vt:lpstr>Слайд 13</vt:lpstr>
      <vt:lpstr>    Анализ деятельности педработников</vt:lpstr>
      <vt:lpstr>     Оценка деятельности педработников</vt:lpstr>
      <vt:lpstr>Результаты аттестации в 2015 году</vt:lpstr>
      <vt:lpstr>Повышение квалификации</vt:lpstr>
      <vt:lpstr>Слайд 18</vt:lpstr>
      <vt:lpstr>Слайд 19</vt:lpstr>
      <vt:lpstr>Слайд 20</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Модель изменений нормативного правового регулирования стимулирования качества труда педагогов общего образования</dc:title>
  <dc:creator>Сергоманов Павел Аркадьевич</dc:creator>
  <cp:lastModifiedBy>ЖЕНЯ</cp:lastModifiedBy>
  <cp:revision>79</cp:revision>
  <cp:lastPrinted>2015-12-22T07:41:24Z</cp:lastPrinted>
  <dcterms:created xsi:type="dcterms:W3CDTF">2015-01-26T10:34:49Z</dcterms:created>
  <dcterms:modified xsi:type="dcterms:W3CDTF">2016-02-16T14:33:44Z</dcterms:modified>
</cp:coreProperties>
</file>