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972" r:id="rId3"/>
  </p:sldMasterIdLst>
  <p:notesMasterIdLst>
    <p:notesMasterId r:id="rId14"/>
  </p:notesMasterIdLst>
  <p:sldIdLst>
    <p:sldId id="347" r:id="rId4"/>
    <p:sldId id="263" r:id="rId5"/>
    <p:sldId id="286" r:id="rId6"/>
    <p:sldId id="348" r:id="rId7"/>
    <p:sldId id="349" r:id="rId8"/>
    <p:sldId id="350" r:id="rId9"/>
    <p:sldId id="351" r:id="rId10"/>
    <p:sldId id="352" r:id="rId11"/>
    <p:sldId id="353" r:id="rId12"/>
    <p:sldId id="35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>
        <p:scale>
          <a:sx n="70" d="100"/>
          <a:sy n="70" d="100"/>
        </p:scale>
        <p:origin x="-126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545F7-77F9-4401-AA0E-BF14C26D8903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7A0F-5B99-4F35-9BDD-321CD3C098FF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7A0F-5B99-4F35-9BDD-321CD3C098F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4343400"/>
            <a:ext cx="3733800" cy="14448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813" y="4495800"/>
            <a:ext cx="4777839" cy="1693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latin typeface="Comic Sans MS" panose="030F0702030302020204" pitchFamily="66" charset="0"/>
                <a:ea typeface="Times New Roman"/>
              </a:rPr>
              <a:t>СЕМЕЙНАЯ </a:t>
            </a:r>
            <a:r>
              <a:rPr lang="ru-RU" sz="2400" b="1" dirty="0">
                <a:latin typeface="Comic Sans MS" panose="030F0702030302020204" pitchFamily="66" charset="0"/>
                <a:ea typeface="Times New Roman"/>
              </a:rPr>
              <a:t>ПЕДАГОГИКА И </a:t>
            </a:r>
            <a:endParaRPr lang="ru-RU" sz="2400" b="1" dirty="0" smtClean="0">
              <a:latin typeface="Comic Sans MS" panose="030F0702030302020204" pitchFamily="66" charset="0"/>
              <a:ea typeface="Times New Roman"/>
            </a:endParaRPr>
          </a:p>
          <a:p>
            <a:pPr indent="342900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latin typeface="Comic Sans MS" panose="030F0702030302020204" pitchFamily="66" charset="0"/>
                <a:ea typeface="Times New Roman"/>
              </a:rPr>
              <a:t>СЕМЕЙНОЕ ВОСПИТАНИЕ</a:t>
            </a:r>
            <a:endParaRPr lang="ru-RU" sz="1400" dirty="0"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4006" y="1733743"/>
            <a:ext cx="75905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Спасибо за внимание</a:t>
            </a:r>
            <a:endParaRPr lang="ru-RU" sz="5400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80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228600"/>
            <a:ext cx="84582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endParaRPr lang="en-US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굴림" pitchFamily="34" charset="-127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634" y="228600"/>
            <a:ext cx="859476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	Педагогика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это наука о закономерностях воспитания подрастающего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поколения.</a:t>
            </a:r>
          </a:p>
          <a:p>
            <a:pPr algn="just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	Семейная 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педагогика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отрасль педагогической науки, выделенная по институциональному признаку, то есть по тому соци­альному институту - </a:t>
            </a:r>
            <a:r>
              <a:rPr lang="ru-RU" sz="2800" b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семье,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который занимается воспита­нием и обучением подрастающего поколения. </a:t>
            </a:r>
            <a:endParaRPr lang="ru-RU" sz="1600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algn="just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	Таким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об­разом, </a:t>
            </a: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семейная педагогика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это наука о воспитании в семье, которая изучает специфику условий семейного воспи­тания, их потенциальные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возможности. 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152400"/>
            <a:ext cx="7010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400" indent="245110" algn="just">
              <a:spcAft>
                <a:spcPts val="0"/>
              </a:spcAft>
            </a:pPr>
            <a:r>
              <a:rPr lang="ru-RU" sz="2400" b="1" i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Цели воспитания ребенка в семье и в детском саду еди­ны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- всестороннее развитие личности. </a:t>
            </a:r>
            <a:endParaRPr lang="ru-RU" sz="2400" b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marL="25400" indent="245110" algn="just">
              <a:spcAft>
                <a:spcPts val="0"/>
              </a:spcAft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семье воспитание осуществляется постоянно при помощи авторитета взрос­лых, их примера, семейных традиций. Но в ней нет четких организационных форм, как, например, занятие или уро­ки. Воспитание осуществляется через жизнедеятельность семьи путем индивидуального воздействия на ребенка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indent="177800" algn="just">
              <a:spcAft>
                <a:spcPts val="0"/>
              </a:spcAft>
            </a:pPr>
            <a:r>
              <a:rPr lang="ru-RU" sz="2400" b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Воспитание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это не только целенаправленное воз­действие родителей, в том числе обучение знаниям и навыкам пове­дения, но и непосредственный характер отношения (обращения) с детьми. </a:t>
            </a:r>
            <a:endParaRPr lang="ru-RU" sz="2400" b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indent="177800" algn="just">
              <a:spcAft>
                <a:spcPts val="0"/>
              </a:spcAft>
            </a:pPr>
            <a:endParaRPr lang="ru-RU" sz="2000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marL="25400" indent="245110" algn="just">
              <a:spcAft>
                <a:spcPts val="0"/>
              </a:spcAft>
            </a:pPr>
            <a:endParaRPr lang="ru-RU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9473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86595"/>
            <a:ext cx="8382000" cy="6863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24511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Семейное воспитание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это одна из форм воспитания подрастающего поколения в обществе, сочетающая целена­правленные действия родителей с объективным влиянием жизнедеятельности семьи, то есть стихийным. </a:t>
            </a:r>
            <a:endParaRPr lang="ru-RU" sz="2400" b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marL="25400" indent="24511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Стихийные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это неосознанные, неконтролируемые воздействия, напри­мер манера поведения, укоренившиеся привычки взрослых, их распорядок жизни и многое другое. Такие воздействия повторяются и влияют на ребенка изо дня в день. Часто родители недооценивают этот фактор воспитания.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1041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61060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  </a:t>
            </a:r>
            <a:r>
              <a:rPr lang="ru-RU" sz="2000" b="1" i="1" u="sng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Значение </a:t>
            </a:r>
            <a:r>
              <a:rPr lang="ru-RU" sz="2000" b="1" i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семейного воспитания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. В семье происходит ни с чем не сравнимый по своей воспитательной значимости процесс социализации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ребен­ка.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  Ведущими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 формирова­нии личности ребенка являются нравственная атмосфера жизни семьи, ее уклад, стиль. Под этим подразумеваются социальные установки, система ценностей семьи, взаимо­отношения членов семьи друг с другом и окружающими людьми, нравственные идеалы, потребности семьи, семей­ные традиции. 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   В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семьях с прочными контак­тами между взрослым и ребенком, уважительным отноше­нием к детям у последних активнее формируются такие качества, как коллективизм, доброжелательность,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само­стоятельность.</a:t>
            </a:r>
          </a:p>
          <a:p>
            <a:pPr algn="just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   Психологи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считают, что одна из наиболее примеча­тельных особенностей психического склада ребенка - по­стоянное стремление иметь перед собой живой авторитет, к которому в любую минуту можно обратиться за помо­щью, советом, поддержкой. Ребенок, если он может де­литься своими радостями и огорчениями с родителями, обретает большую уравновешенность, уверенность, пси­хологическую стабильность.</a:t>
            </a:r>
          </a:p>
          <a:p>
            <a:endParaRPr lang="ru-RU" sz="11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10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52400"/>
            <a:ext cx="86868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indent="245110" algn="just">
              <a:spcAft>
                <a:spcPts val="0"/>
              </a:spcAft>
            </a:pPr>
            <a:r>
              <a:rPr lang="ru-RU" sz="2800" b="1" i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К особенностям семейного воспитания относятся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также постоянство и длительность воспитательных воздействий на ребенка со стороны родителей и других взрослых чле­нов семьи. </a:t>
            </a:r>
            <a:r>
              <a:rPr lang="ru-RU" sz="2800" b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Воспитательный процесс в семье 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- явление своеобразное, он не имеет ни начала, ни конца, осуществ­ляется постоянно, словом и делом, поступком и интонацией. Этот процесс лишен тех форм организованности и чет­кости, которые свойственны, например, учреждениям об­щественного воспитания. Стихийные и целенаправленные воздействия в семье повторяются изо дня в день, и ребенок здесь, чем бы он ни занимался, - объект воспитания, вни­мания, руководства, контроля.</a:t>
            </a:r>
            <a:endParaRPr lang="ru-RU" sz="1600" b="1" dirty="0">
              <a:solidFill>
                <a:schemeClr val="bg2">
                  <a:lumMod val="50000"/>
                </a:schemeClr>
              </a:solidFill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3601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6090" y="0"/>
            <a:ext cx="86106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Формы неблаго­получия в 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семье</a:t>
            </a:r>
          </a:p>
          <a:p>
            <a:pPr algn="ctr"/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Воспитание по типу А - Отвергающее (непринятие).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Оно обусловлено рядом осознаваемых и чаще неосознаваемых моментов. Суть его заключается либо в чрезмерной требовательности, жесткой регламентации и контроле либо в недостатке контроля на почве попустительства. Характеризуется следующими особенностями: неприятие индивидуальных особенностей ребенка, попытка «улучшения», «коррекции» врожденного типа реагирования, сочетающиеся с жестким контролем, регламентаций всей жизни ребенка, с императивным    навязыванием ему единственно «правильного» типа поведения</a:t>
            </a:r>
            <a:r>
              <a:rPr lang="ru-RU" sz="2400" b="1" dirty="0" smtClean="0">
                <a:latin typeface="Comic Sans MS" panose="030F0702030302020204" pitchFamily="66" charset="0"/>
                <a:ea typeface="Times New Roman"/>
              </a:rPr>
              <a:t>.</a:t>
            </a:r>
          </a:p>
          <a:p>
            <a:pPr indent="342900" algn="just">
              <a:spcAft>
                <a:spcPts val="0"/>
              </a:spcAft>
            </a:pP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Подобное отношение авторы встречали у одиноких матерей, 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семьях, где ребенок родился «случайно» или «не вовремя», в период бытовой неустроенности и супружеских конфликтов.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algn="ctr"/>
            <a:endParaRPr lang="ru-RU" sz="2400" b="1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069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81000"/>
            <a:ext cx="8382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Воспитание по типу Б - </a:t>
            </a:r>
            <a:r>
              <a:rPr lang="ru-RU" sz="2800" b="1" i="1" dirty="0" err="1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Гиперсоциализирующее</a:t>
            </a:r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.</a:t>
            </a:r>
            <a:r>
              <a:rPr lang="ru-RU" sz="28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</a:t>
            </a:r>
            <a:endParaRPr lang="ru-RU" sz="2800" b="1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Возникает 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на почве тревожной мнительности родителей в отношении здоровья ребенка и других членов семьи, социального статуса ребенка среди сверстников и особенно его успехов в учебе, равно как и в отношении к социальному статусу других членов семьи. Проявляется в чрезмерной озабоченности будущим ребенка и его семьи. Такие родители стремятся к многопрофильном обучению и развитию ребенка (иностранные языки, рисование, музыка, фигурное катание, технические и спортивные кружки), однако вовсе не учитывают или недооценивают психофизические особенности и ограничения ребенка.</a:t>
            </a:r>
            <a:endParaRPr lang="ru-RU" sz="1400" b="1" dirty="0">
              <a:solidFill>
                <a:schemeClr val="bg2">
                  <a:lumMod val="50000"/>
                </a:schemeClr>
              </a:solidFill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249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95952"/>
            <a:ext cx="8458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sz="3200" b="1" i="1" u="sng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Воспитание </a:t>
            </a:r>
            <a:r>
              <a:rPr lang="ru-RU" sz="3200" b="1" i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по типу В - Эгоцентрическое.</a:t>
            </a:r>
            <a:r>
              <a:rPr lang="ru-RU" sz="3200" b="1" u="sng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</a:t>
            </a:r>
            <a:endParaRPr lang="ru-RU" sz="3200" b="1" u="sng" dirty="0" smtClean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  <a:ea typeface="Times New Roman"/>
            </a:endParaRPr>
          </a:p>
          <a:p>
            <a:pPr indent="342900" algn="ctr">
              <a:spcAft>
                <a:spcPts val="0"/>
              </a:spcAft>
            </a:pP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Наблюдается 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в семьях с низким уровнем ответственности, когда ребенку навязывается представление «Я большой» в качестве самодовлеющей ценности для окружающих. Ребенок</a:t>
            </a:r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 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ea typeface="Times New Roman"/>
              </a:rPr>
              <a:t>– «кумир семьи», «маленький», «единственный», «смысл жизни» - культивирование внимание всех членов семьи на ребенке, иногда в ущерб другим детям или членам семьи.</a:t>
            </a:r>
            <a:endParaRPr lang="ru-RU" b="1" dirty="0">
              <a:solidFill>
                <a:schemeClr val="bg2">
                  <a:lumMod val="50000"/>
                </a:schemeClr>
              </a:solidFill>
              <a:effectLst/>
              <a:latin typeface="Comic Sans MS" panose="030F0702030302020204" pitchFamily="66" charset="0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40699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9">
      <a:dk1>
        <a:srgbClr val="343434"/>
      </a:dk1>
      <a:lt1>
        <a:srgbClr val="FFFFFF"/>
      </a:lt1>
      <a:dk2>
        <a:srgbClr val="343434"/>
      </a:dk2>
      <a:lt2>
        <a:srgbClr val="1D6FA7"/>
      </a:lt2>
      <a:accent1>
        <a:srgbClr val="0672E8"/>
      </a:accent1>
      <a:accent2>
        <a:srgbClr val="0FB2FD"/>
      </a:accent2>
      <a:accent3>
        <a:srgbClr val="50C8FE"/>
      </a:accent3>
      <a:accent4>
        <a:srgbClr val="6DD9FF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39">
      <a:dk1>
        <a:srgbClr val="343434"/>
      </a:dk1>
      <a:lt1>
        <a:srgbClr val="FFFFFF"/>
      </a:lt1>
      <a:dk2>
        <a:srgbClr val="343434"/>
      </a:dk2>
      <a:lt2>
        <a:srgbClr val="1D6FA7"/>
      </a:lt2>
      <a:accent1>
        <a:srgbClr val="0672E8"/>
      </a:accent1>
      <a:accent2>
        <a:srgbClr val="0FB2FD"/>
      </a:accent2>
      <a:accent3>
        <a:srgbClr val="50C8FE"/>
      </a:accent3>
      <a:accent4>
        <a:srgbClr val="6DD9FF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5_Office Theme">
  <a:themeElements>
    <a:clrScheme name="Custom 39">
      <a:dk1>
        <a:srgbClr val="343434"/>
      </a:dk1>
      <a:lt1>
        <a:srgbClr val="FFFFFF"/>
      </a:lt1>
      <a:dk2>
        <a:srgbClr val="343434"/>
      </a:dk2>
      <a:lt2>
        <a:srgbClr val="1D6FA7"/>
      </a:lt2>
      <a:accent1>
        <a:srgbClr val="0672E8"/>
      </a:accent1>
      <a:accent2>
        <a:srgbClr val="0FB2FD"/>
      </a:accent2>
      <a:accent3>
        <a:srgbClr val="50C8FE"/>
      </a:accent3>
      <a:accent4>
        <a:srgbClr val="6DD9FF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</TotalTime>
  <Words>688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Office Theme</vt:lpstr>
      <vt:lpstr>1_Office Theme</vt:lpstr>
      <vt:lpstr>15_Office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308</cp:revision>
  <dcterms:created xsi:type="dcterms:W3CDTF">2012-04-26T17:06:14Z</dcterms:created>
  <dcterms:modified xsi:type="dcterms:W3CDTF">2017-11-06T18:04:28Z</dcterms:modified>
</cp:coreProperties>
</file>